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71" r:id="rId2"/>
    <p:sldId id="256" r:id="rId3"/>
    <p:sldId id="257" r:id="rId4"/>
    <p:sldId id="264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0" r:id="rId14"/>
    <p:sldId id="268" r:id="rId15"/>
    <p:sldId id="259" r:id="rId16"/>
    <p:sldId id="269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81903" autoAdjust="0"/>
  </p:normalViewPr>
  <p:slideViewPr>
    <p:cSldViewPr snapToGrid="0">
      <p:cViewPr varScale="1">
        <p:scale>
          <a:sx n="94" d="100"/>
          <a:sy n="94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DD123-2575-4815-B98B-C92CAD25FC59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42C9BA23-821E-4DBC-BB85-7C64ED85FD3F}">
      <dgm:prSet phldrT="[Texte]"/>
      <dgm:spPr/>
      <dgm:t>
        <a:bodyPr/>
        <a:lstStyle/>
        <a:p>
          <a:r>
            <a:rPr lang="fr-FR" dirty="0" smtClean="0"/>
            <a:t>Matthew Clancy</a:t>
          </a:r>
        </a:p>
        <a:p>
          <a:r>
            <a:rPr lang="fr-FR" dirty="0" smtClean="0"/>
            <a:t>Chef de projet et développeur web</a:t>
          </a:r>
          <a:endParaRPr lang="fr-FR" dirty="0"/>
        </a:p>
      </dgm:t>
    </dgm:pt>
    <dgm:pt modelId="{379D7657-8F03-4D8A-8FF6-A7DB516C014D}" type="parTrans" cxnId="{CB02AC8B-6A81-4CBC-A99F-51944828C814}">
      <dgm:prSet/>
      <dgm:spPr/>
      <dgm:t>
        <a:bodyPr/>
        <a:lstStyle/>
        <a:p>
          <a:endParaRPr lang="fr-FR"/>
        </a:p>
      </dgm:t>
    </dgm:pt>
    <dgm:pt modelId="{5287D5E9-17EF-47CA-ABCE-C44AEC84926B}" type="sibTrans" cxnId="{CB02AC8B-6A81-4CBC-A99F-51944828C814}">
      <dgm:prSet/>
      <dgm:spPr/>
      <dgm:t>
        <a:bodyPr/>
        <a:lstStyle/>
        <a:p>
          <a:endParaRPr lang="fr-FR"/>
        </a:p>
      </dgm:t>
    </dgm:pt>
    <dgm:pt modelId="{61D6AC16-D622-47D5-98CF-1EE7B66D4877}">
      <dgm:prSet phldrT="[Texte]"/>
      <dgm:spPr/>
      <dgm:t>
        <a:bodyPr/>
        <a:lstStyle/>
        <a:p>
          <a:r>
            <a:rPr lang="fr-FR" dirty="0" err="1" smtClean="0"/>
            <a:t>Tryphon</a:t>
          </a:r>
          <a:r>
            <a:rPr lang="fr-FR" dirty="0" smtClean="0"/>
            <a:t> Tournesol</a:t>
          </a:r>
        </a:p>
        <a:p>
          <a:r>
            <a:rPr lang="fr-FR" dirty="0" smtClean="0"/>
            <a:t>Développeur Web</a:t>
          </a:r>
          <a:endParaRPr lang="fr-FR" dirty="0"/>
        </a:p>
      </dgm:t>
    </dgm:pt>
    <dgm:pt modelId="{5528A7B5-1523-4A03-BE31-23B05D975238}" type="parTrans" cxnId="{ABF1806C-0D5F-4EE9-AA51-A1F998E559EF}">
      <dgm:prSet/>
      <dgm:spPr/>
      <dgm:t>
        <a:bodyPr/>
        <a:lstStyle/>
        <a:p>
          <a:endParaRPr lang="fr-FR"/>
        </a:p>
      </dgm:t>
    </dgm:pt>
    <dgm:pt modelId="{4ED338C3-2687-4BE3-BB08-C65E248BB7D8}" type="sibTrans" cxnId="{ABF1806C-0D5F-4EE9-AA51-A1F998E559EF}">
      <dgm:prSet/>
      <dgm:spPr/>
      <dgm:t>
        <a:bodyPr/>
        <a:lstStyle/>
        <a:p>
          <a:endParaRPr lang="fr-FR"/>
        </a:p>
      </dgm:t>
    </dgm:pt>
    <dgm:pt modelId="{166E6F1B-F500-4612-937E-1796AD6F2495}">
      <dgm:prSet/>
      <dgm:spPr/>
      <dgm:t>
        <a:bodyPr/>
        <a:lstStyle/>
        <a:p>
          <a:r>
            <a:rPr lang="fr-FR" dirty="0" smtClean="0"/>
            <a:t>Archibald Haddock</a:t>
          </a:r>
        </a:p>
        <a:p>
          <a:r>
            <a:rPr lang="fr-FR" dirty="0" smtClean="0"/>
            <a:t>Graphiste</a:t>
          </a:r>
          <a:endParaRPr lang="fr-FR" dirty="0"/>
        </a:p>
      </dgm:t>
    </dgm:pt>
    <dgm:pt modelId="{EBDAE274-DBCA-4596-A8D7-F1387C36E439}" type="parTrans" cxnId="{4990A512-A370-42AF-AF88-71053A790134}">
      <dgm:prSet/>
      <dgm:spPr/>
      <dgm:t>
        <a:bodyPr/>
        <a:lstStyle/>
        <a:p>
          <a:endParaRPr lang="fr-FR"/>
        </a:p>
      </dgm:t>
    </dgm:pt>
    <dgm:pt modelId="{26FFE41B-953F-4CEE-B8BE-B1531766F438}" type="sibTrans" cxnId="{4990A512-A370-42AF-AF88-71053A790134}">
      <dgm:prSet/>
      <dgm:spPr/>
      <dgm:t>
        <a:bodyPr/>
        <a:lstStyle/>
        <a:p>
          <a:endParaRPr lang="fr-FR"/>
        </a:p>
      </dgm:t>
    </dgm:pt>
    <dgm:pt modelId="{7D8E154D-337C-4883-8B3B-9FDF49F13E87}" type="pres">
      <dgm:prSet presAssocID="{891DD123-2575-4815-B98B-C92CAD25FC59}" presName="linearFlow" presStyleCnt="0">
        <dgm:presLayoutVars>
          <dgm:dir/>
          <dgm:resizeHandles val="exact"/>
        </dgm:presLayoutVars>
      </dgm:prSet>
      <dgm:spPr/>
    </dgm:pt>
    <dgm:pt modelId="{3D5DE930-B95B-4E40-9DDC-E62275CC1E90}" type="pres">
      <dgm:prSet presAssocID="{42C9BA23-821E-4DBC-BB85-7C64ED85FD3F}" presName="composite" presStyleCnt="0"/>
      <dgm:spPr/>
    </dgm:pt>
    <dgm:pt modelId="{0E699B3E-6A8E-442E-A054-850B1F941803}" type="pres">
      <dgm:prSet presAssocID="{42C9BA23-821E-4DBC-BB85-7C64ED85FD3F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20DDD45-7609-4891-8791-DC4026C63C6A}" type="pres">
      <dgm:prSet presAssocID="{42C9BA23-821E-4DBC-BB85-7C64ED85FD3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B4F068-10C6-4F39-9787-F3B4F4E5BC83}" type="pres">
      <dgm:prSet presAssocID="{5287D5E9-17EF-47CA-ABCE-C44AEC84926B}" presName="spacing" presStyleCnt="0"/>
      <dgm:spPr/>
    </dgm:pt>
    <dgm:pt modelId="{64E40CC7-775A-4718-85C9-15101A022165}" type="pres">
      <dgm:prSet presAssocID="{166E6F1B-F500-4612-937E-1796AD6F2495}" presName="composite" presStyleCnt="0"/>
      <dgm:spPr/>
    </dgm:pt>
    <dgm:pt modelId="{767328C0-974D-4654-97A5-F9847BC1643E}" type="pres">
      <dgm:prSet presAssocID="{166E6F1B-F500-4612-937E-1796AD6F2495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8CAE4A3-39E7-4FFC-93AF-50E0E1044B6A}" type="pres">
      <dgm:prSet presAssocID="{166E6F1B-F500-4612-937E-1796AD6F249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FAA1C8-3923-4158-B4DA-F1F0BD1FAFBB}" type="pres">
      <dgm:prSet presAssocID="{26FFE41B-953F-4CEE-B8BE-B1531766F438}" presName="spacing" presStyleCnt="0"/>
      <dgm:spPr/>
    </dgm:pt>
    <dgm:pt modelId="{4DB111CB-2B0C-4E6E-80F6-4B530C477066}" type="pres">
      <dgm:prSet presAssocID="{61D6AC16-D622-47D5-98CF-1EE7B66D4877}" presName="composite" presStyleCnt="0"/>
      <dgm:spPr/>
    </dgm:pt>
    <dgm:pt modelId="{9FCDF2B2-816A-4EF7-B96C-374C683F796A}" type="pres">
      <dgm:prSet presAssocID="{61D6AC16-D622-47D5-98CF-1EE7B66D4877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B8FA46-9607-48F8-8BEB-3C4F8C6CC327}" type="pres">
      <dgm:prSet presAssocID="{61D6AC16-D622-47D5-98CF-1EE7B66D487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B043D5-6A3E-4E87-8AC2-545E47D8D0A7}" type="presOf" srcId="{42C9BA23-821E-4DBC-BB85-7C64ED85FD3F}" destId="{020DDD45-7609-4891-8791-DC4026C63C6A}" srcOrd="0" destOrd="0" presId="urn:microsoft.com/office/officeart/2005/8/layout/vList3"/>
    <dgm:cxn modelId="{ABF1806C-0D5F-4EE9-AA51-A1F998E559EF}" srcId="{891DD123-2575-4815-B98B-C92CAD25FC59}" destId="{61D6AC16-D622-47D5-98CF-1EE7B66D4877}" srcOrd="2" destOrd="0" parTransId="{5528A7B5-1523-4A03-BE31-23B05D975238}" sibTransId="{4ED338C3-2687-4BE3-BB08-C65E248BB7D8}"/>
    <dgm:cxn modelId="{9CFBCC16-888D-44B2-9205-41D76BC60DC8}" type="presOf" srcId="{166E6F1B-F500-4612-937E-1796AD6F2495}" destId="{48CAE4A3-39E7-4FFC-93AF-50E0E1044B6A}" srcOrd="0" destOrd="0" presId="urn:microsoft.com/office/officeart/2005/8/layout/vList3"/>
    <dgm:cxn modelId="{C2D0E654-729F-4F92-963E-59C24636B42B}" type="presOf" srcId="{61D6AC16-D622-47D5-98CF-1EE7B66D4877}" destId="{EDB8FA46-9607-48F8-8BEB-3C4F8C6CC327}" srcOrd="0" destOrd="0" presId="urn:microsoft.com/office/officeart/2005/8/layout/vList3"/>
    <dgm:cxn modelId="{4990A512-A370-42AF-AF88-71053A790134}" srcId="{891DD123-2575-4815-B98B-C92CAD25FC59}" destId="{166E6F1B-F500-4612-937E-1796AD6F2495}" srcOrd="1" destOrd="0" parTransId="{EBDAE274-DBCA-4596-A8D7-F1387C36E439}" sibTransId="{26FFE41B-953F-4CEE-B8BE-B1531766F438}"/>
    <dgm:cxn modelId="{31DE5E96-63FB-4650-AE50-71B3219B4FB5}" type="presOf" srcId="{891DD123-2575-4815-B98B-C92CAD25FC59}" destId="{7D8E154D-337C-4883-8B3B-9FDF49F13E87}" srcOrd="0" destOrd="0" presId="urn:microsoft.com/office/officeart/2005/8/layout/vList3"/>
    <dgm:cxn modelId="{CB02AC8B-6A81-4CBC-A99F-51944828C814}" srcId="{891DD123-2575-4815-B98B-C92CAD25FC59}" destId="{42C9BA23-821E-4DBC-BB85-7C64ED85FD3F}" srcOrd="0" destOrd="0" parTransId="{379D7657-8F03-4D8A-8FF6-A7DB516C014D}" sibTransId="{5287D5E9-17EF-47CA-ABCE-C44AEC84926B}"/>
    <dgm:cxn modelId="{C8DF2ED2-BC58-4B85-9C35-1CC9E1F4F2AD}" type="presParOf" srcId="{7D8E154D-337C-4883-8B3B-9FDF49F13E87}" destId="{3D5DE930-B95B-4E40-9DDC-E62275CC1E90}" srcOrd="0" destOrd="0" presId="urn:microsoft.com/office/officeart/2005/8/layout/vList3"/>
    <dgm:cxn modelId="{DF8CDFD2-7A35-4F58-982B-626CAA68EEC8}" type="presParOf" srcId="{3D5DE930-B95B-4E40-9DDC-E62275CC1E90}" destId="{0E699B3E-6A8E-442E-A054-850B1F941803}" srcOrd="0" destOrd="0" presId="urn:microsoft.com/office/officeart/2005/8/layout/vList3"/>
    <dgm:cxn modelId="{CE4F7740-1C1A-452B-BAEB-60EE149A19B9}" type="presParOf" srcId="{3D5DE930-B95B-4E40-9DDC-E62275CC1E90}" destId="{020DDD45-7609-4891-8791-DC4026C63C6A}" srcOrd="1" destOrd="0" presId="urn:microsoft.com/office/officeart/2005/8/layout/vList3"/>
    <dgm:cxn modelId="{3FE0AD30-10A2-464E-ACD1-D404CBE8B51E}" type="presParOf" srcId="{7D8E154D-337C-4883-8B3B-9FDF49F13E87}" destId="{3CB4F068-10C6-4F39-9787-F3B4F4E5BC83}" srcOrd="1" destOrd="0" presId="urn:microsoft.com/office/officeart/2005/8/layout/vList3"/>
    <dgm:cxn modelId="{8F8EB662-4C95-4DDD-B85E-4C8AD592AE73}" type="presParOf" srcId="{7D8E154D-337C-4883-8B3B-9FDF49F13E87}" destId="{64E40CC7-775A-4718-85C9-15101A022165}" srcOrd="2" destOrd="0" presId="urn:microsoft.com/office/officeart/2005/8/layout/vList3"/>
    <dgm:cxn modelId="{CD6C7A16-C461-4EB1-ADD0-5622D320461A}" type="presParOf" srcId="{64E40CC7-775A-4718-85C9-15101A022165}" destId="{767328C0-974D-4654-97A5-F9847BC1643E}" srcOrd="0" destOrd="0" presId="urn:microsoft.com/office/officeart/2005/8/layout/vList3"/>
    <dgm:cxn modelId="{61DDA8C8-8FC7-4920-895A-2D8F2DE5F0A1}" type="presParOf" srcId="{64E40CC7-775A-4718-85C9-15101A022165}" destId="{48CAE4A3-39E7-4FFC-93AF-50E0E1044B6A}" srcOrd="1" destOrd="0" presId="urn:microsoft.com/office/officeart/2005/8/layout/vList3"/>
    <dgm:cxn modelId="{BF099530-9091-4C70-9A88-24B34B52E152}" type="presParOf" srcId="{7D8E154D-337C-4883-8B3B-9FDF49F13E87}" destId="{04FAA1C8-3923-4158-B4DA-F1F0BD1FAFBB}" srcOrd="3" destOrd="0" presId="urn:microsoft.com/office/officeart/2005/8/layout/vList3"/>
    <dgm:cxn modelId="{323B4F2D-914B-4449-A02E-F3D89C08CF00}" type="presParOf" srcId="{7D8E154D-337C-4883-8B3B-9FDF49F13E87}" destId="{4DB111CB-2B0C-4E6E-80F6-4B530C477066}" srcOrd="4" destOrd="0" presId="urn:microsoft.com/office/officeart/2005/8/layout/vList3"/>
    <dgm:cxn modelId="{11047DC9-217A-4862-BDE8-9C141E4452D6}" type="presParOf" srcId="{4DB111CB-2B0C-4E6E-80F6-4B530C477066}" destId="{9FCDF2B2-816A-4EF7-B96C-374C683F796A}" srcOrd="0" destOrd="0" presId="urn:microsoft.com/office/officeart/2005/8/layout/vList3"/>
    <dgm:cxn modelId="{FA2643D5-24C4-428E-9114-FEE11E6EF52F}" type="presParOf" srcId="{4DB111CB-2B0C-4E6E-80F6-4B530C477066}" destId="{EDB8FA46-9607-48F8-8BEB-3C4F8C6CC3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DDD45-7609-4891-8791-DC4026C63C6A}">
      <dsp:nvSpPr>
        <dsp:cNvPr id="0" name=""/>
        <dsp:cNvSpPr/>
      </dsp:nvSpPr>
      <dsp:spPr>
        <a:xfrm rot="10800000">
          <a:off x="1882357" y="381"/>
          <a:ext cx="6587490" cy="8924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52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Matthew Clancy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Chef de projet et développeur web</a:t>
          </a:r>
          <a:endParaRPr lang="fr-FR" sz="2100" kern="1200" dirty="0"/>
        </a:p>
      </dsp:txBody>
      <dsp:txXfrm rot="10800000">
        <a:off x="2105459" y="381"/>
        <a:ext cx="6364388" cy="892410"/>
      </dsp:txXfrm>
    </dsp:sp>
    <dsp:sp modelId="{0E699B3E-6A8E-442E-A054-850B1F941803}">
      <dsp:nvSpPr>
        <dsp:cNvPr id="0" name=""/>
        <dsp:cNvSpPr/>
      </dsp:nvSpPr>
      <dsp:spPr>
        <a:xfrm>
          <a:off x="1436152" y="381"/>
          <a:ext cx="892410" cy="8924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AE4A3-39E7-4FFC-93AF-50E0E1044B6A}">
      <dsp:nvSpPr>
        <dsp:cNvPr id="0" name=""/>
        <dsp:cNvSpPr/>
      </dsp:nvSpPr>
      <dsp:spPr>
        <a:xfrm rot="10800000">
          <a:off x="1882357" y="1115894"/>
          <a:ext cx="6587490" cy="8924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52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Archibald Haddock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Graphiste</a:t>
          </a:r>
          <a:endParaRPr lang="fr-FR" sz="2100" kern="1200" dirty="0"/>
        </a:p>
      </dsp:txBody>
      <dsp:txXfrm rot="10800000">
        <a:off x="2105459" y="1115894"/>
        <a:ext cx="6364388" cy="892410"/>
      </dsp:txXfrm>
    </dsp:sp>
    <dsp:sp modelId="{767328C0-974D-4654-97A5-F9847BC1643E}">
      <dsp:nvSpPr>
        <dsp:cNvPr id="0" name=""/>
        <dsp:cNvSpPr/>
      </dsp:nvSpPr>
      <dsp:spPr>
        <a:xfrm>
          <a:off x="1436152" y="1115894"/>
          <a:ext cx="892410" cy="8924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8FA46-9607-48F8-8BEB-3C4F8C6CC327}">
      <dsp:nvSpPr>
        <dsp:cNvPr id="0" name=""/>
        <dsp:cNvSpPr/>
      </dsp:nvSpPr>
      <dsp:spPr>
        <a:xfrm rot="10800000">
          <a:off x="1882357" y="2231407"/>
          <a:ext cx="6587490" cy="8924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52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 smtClean="0"/>
            <a:t>Tryphon</a:t>
          </a:r>
          <a:r>
            <a:rPr lang="fr-FR" sz="2100" kern="1200" dirty="0" smtClean="0"/>
            <a:t> Tournesol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Développeur Web</a:t>
          </a:r>
          <a:endParaRPr lang="fr-FR" sz="2100" kern="1200" dirty="0"/>
        </a:p>
      </dsp:txBody>
      <dsp:txXfrm rot="10800000">
        <a:off x="2105459" y="2231407"/>
        <a:ext cx="6364388" cy="892410"/>
      </dsp:txXfrm>
    </dsp:sp>
    <dsp:sp modelId="{9FCDF2B2-816A-4EF7-B96C-374C683F796A}">
      <dsp:nvSpPr>
        <dsp:cNvPr id="0" name=""/>
        <dsp:cNvSpPr/>
      </dsp:nvSpPr>
      <dsp:spPr>
        <a:xfrm>
          <a:off x="1436152" y="2231407"/>
          <a:ext cx="892410" cy="89241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D5469-D4BD-46C5-AABF-32CFEA0C9049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D4478-1B1F-489B-825D-E8CA63693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4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Mme Jennifer Viala, présidente de l’association </a:t>
            </a:r>
          </a:p>
          <a:p>
            <a:r>
              <a:rPr lang="fr-FR" dirty="0" smtClean="0"/>
              <a:t>Festival </a:t>
            </a:r>
            <a:r>
              <a:rPr lang="fr-FR" dirty="0" smtClean="0"/>
              <a:t>par monceau, du 5 au 8 aout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079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Hebergement</a:t>
            </a:r>
            <a:r>
              <a:rPr lang="fr-FR" dirty="0" smtClean="0"/>
              <a:t> chez 1&amp;1 pour prix, fiabilité, outils</a:t>
            </a:r>
          </a:p>
          <a:p>
            <a:r>
              <a:rPr lang="fr-FR" dirty="0" smtClean="0"/>
              <a:t>Nom de domaine court, facile a retenir et .</a:t>
            </a:r>
            <a:r>
              <a:rPr lang="fr-FR" dirty="0" err="1" smtClean="0"/>
              <a:t>org</a:t>
            </a:r>
            <a:r>
              <a:rPr lang="fr-FR" dirty="0" smtClean="0"/>
              <a:t> (.com pour commercial)</a:t>
            </a:r>
          </a:p>
          <a:p>
            <a:r>
              <a:rPr lang="fr-FR" dirty="0" smtClean="0"/>
              <a:t>Nous pouvons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egalement</a:t>
            </a:r>
            <a:r>
              <a:rPr lang="fr-FR" baseline="0" dirty="0" smtClean="0"/>
              <a:t> proposer .paris en extension (</a:t>
            </a:r>
            <a:r>
              <a:rPr lang="fr-FR" baseline="0" dirty="0" err="1" smtClean="0"/>
              <a:t>referencement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Il y aura </a:t>
            </a:r>
            <a:r>
              <a:rPr lang="fr-FR" baseline="0" dirty="0" err="1" smtClean="0"/>
              <a:t>egalement</a:t>
            </a:r>
            <a:r>
              <a:rPr lang="fr-FR" baseline="0" dirty="0" smtClean="0"/>
              <a:t> la gestion des emails avec </a:t>
            </a:r>
            <a:r>
              <a:rPr lang="fr-FR" baseline="0" smtClean="0"/>
              <a:t>ce domaine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887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comprenons que le temps est important sachant</a:t>
            </a:r>
            <a:r>
              <a:rPr lang="fr-FR" baseline="0" dirty="0" smtClean="0"/>
              <a:t> que le festival approche a grand vitesse. Nous sommes donc disposer a </a:t>
            </a:r>
            <a:r>
              <a:rPr lang="fr-FR" baseline="0" dirty="0" err="1" smtClean="0"/>
              <a:t>demarer</a:t>
            </a:r>
            <a:r>
              <a:rPr lang="fr-FR" baseline="0" dirty="0" smtClean="0"/>
              <a:t> le projet dés demain. Le plus vite le site est fonctionnel, le plus vite vous </a:t>
            </a:r>
            <a:r>
              <a:rPr lang="fr-FR" baseline="0" dirty="0" err="1" smtClean="0"/>
              <a:t>pourez</a:t>
            </a:r>
            <a:r>
              <a:rPr lang="fr-FR" baseline="0" dirty="0" smtClean="0"/>
              <a:t> communiquer sur le festival et l’adresse du site web.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89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Marges </a:t>
            </a:r>
            <a:r>
              <a:rPr lang="fr-FR" dirty="0" err="1" smtClean="0"/>
              <a:t>reduits</a:t>
            </a:r>
            <a:r>
              <a:rPr lang="fr-FR" dirty="0" smtClean="0"/>
              <a:t> pour </a:t>
            </a:r>
            <a:r>
              <a:rPr lang="fr-FR" dirty="0" err="1" smtClean="0"/>
              <a:t>repondre</a:t>
            </a:r>
            <a:r>
              <a:rPr lang="fr-FR" dirty="0" smtClean="0"/>
              <a:t> au budget limité</a:t>
            </a:r>
          </a:p>
          <a:p>
            <a:r>
              <a:rPr lang="fr-FR" dirty="0" err="1" smtClean="0"/>
              <a:t>Referencement</a:t>
            </a:r>
            <a:r>
              <a:rPr lang="fr-FR" dirty="0" smtClean="0"/>
              <a:t> sur des </a:t>
            </a:r>
            <a:r>
              <a:rPr lang="fr-FR" dirty="0" err="1" smtClean="0"/>
              <a:t>anuaires</a:t>
            </a:r>
            <a:r>
              <a:rPr lang="fr-FR" dirty="0" smtClean="0"/>
              <a:t> de recherches comme </a:t>
            </a:r>
            <a:r>
              <a:rPr lang="fr-FR" dirty="0" err="1" smtClean="0"/>
              <a:t>WebRankInfo</a:t>
            </a:r>
            <a:endParaRPr lang="fr-FR" dirty="0" smtClean="0"/>
          </a:p>
          <a:p>
            <a:r>
              <a:rPr lang="fr-FR" dirty="0" err="1" smtClean="0"/>
              <a:t>Integrtion</a:t>
            </a:r>
            <a:r>
              <a:rPr lang="fr-FR" baseline="0" dirty="0" smtClean="0"/>
              <a:t> des outils </a:t>
            </a:r>
            <a:r>
              <a:rPr lang="fr-FR" baseline="0" dirty="0" err="1" smtClean="0"/>
              <a:t>google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google</a:t>
            </a:r>
            <a:r>
              <a:rPr lang="fr-FR" baseline="0" dirty="0" smtClean="0"/>
              <a:t> webmaster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97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http://films-plein-air.starbugstone.eu/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27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Visible sur n’importe quel support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58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Graphiste </a:t>
            </a:r>
            <a:r>
              <a:rPr lang="fr-FR" dirty="0" err="1" smtClean="0"/>
              <a:t>specialisé</a:t>
            </a:r>
            <a:r>
              <a:rPr lang="fr-FR" dirty="0" smtClean="0"/>
              <a:t> dans le web</a:t>
            </a:r>
          </a:p>
          <a:p>
            <a:r>
              <a:rPr lang="fr-FR" dirty="0" smtClean="0"/>
              <a:t>Dev </a:t>
            </a:r>
            <a:r>
              <a:rPr lang="fr-FR" dirty="0" err="1" smtClean="0"/>
              <a:t>specialiste</a:t>
            </a:r>
            <a:r>
              <a:rPr lang="fr-FR" dirty="0" smtClean="0"/>
              <a:t> de </a:t>
            </a:r>
            <a:r>
              <a:rPr lang="fr-FR" dirty="0" err="1" smtClean="0"/>
              <a:t>wordpress</a:t>
            </a:r>
            <a:endParaRPr lang="fr-FR" dirty="0" smtClean="0"/>
          </a:p>
          <a:p>
            <a:r>
              <a:rPr lang="fr-FR" dirty="0" smtClean="0"/>
              <a:t>Nous vous </a:t>
            </a:r>
            <a:r>
              <a:rPr lang="fr-FR" dirty="0" err="1" smtClean="0"/>
              <a:t>garentissons</a:t>
            </a:r>
            <a:r>
              <a:rPr lang="fr-FR" dirty="0" smtClean="0"/>
              <a:t> un </a:t>
            </a:r>
            <a:r>
              <a:rPr lang="fr-FR" dirty="0" err="1" smtClean="0"/>
              <a:t>resultat</a:t>
            </a:r>
            <a:r>
              <a:rPr lang="fr-FR" dirty="0" smtClean="0"/>
              <a:t> </a:t>
            </a:r>
            <a:r>
              <a:rPr lang="fr-FR" dirty="0" err="1" smtClean="0"/>
              <a:t>profesionnel</a:t>
            </a:r>
            <a:r>
              <a:rPr lang="fr-FR" baseline="0" dirty="0" smtClean="0"/>
              <a:t> axé sur l’utilisateur.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51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Couleur violet</a:t>
            </a:r>
            <a:endParaRPr lang="fr-FR" baseline="0" dirty="0" smtClean="0"/>
          </a:p>
          <a:p>
            <a:r>
              <a:rPr lang="fr-FR" baseline="0" dirty="0" smtClean="0"/>
              <a:t>-Le couleur violet est associé à la créativité et le rêve, c’est une couleur qui rappel l’art et le </a:t>
            </a:r>
            <a:r>
              <a:rPr lang="fr-FR" baseline="0" dirty="0" err="1" smtClean="0"/>
              <a:t>cinema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Fonte</a:t>
            </a:r>
          </a:p>
          <a:p>
            <a:r>
              <a:rPr lang="fr-FR" baseline="0" dirty="0" smtClean="0"/>
              <a:t>-arrondi : confort</a:t>
            </a:r>
          </a:p>
          <a:p>
            <a:r>
              <a:rPr lang="fr-FR" baseline="0" dirty="0" smtClean="0"/>
              <a:t>-forme complexe rend le thème unique et intéressant</a:t>
            </a:r>
          </a:p>
          <a:p>
            <a:r>
              <a:rPr lang="fr-FR" baseline="0" dirty="0" smtClean="0"/>
              <a:t>-Ecriture épaisse renvoi la force et assurance</a:t>
            </a:r>
          </a:p>
          <a:p>
            <a:r>
              <a:rPr lang="fr-FR" baseline="0" dirty="0" smtClean="0"/>
              <a:t>Cette </a:t>
            </a:r>
            <a:r>
              <a:rPr lang="fr-FR" baseline="0" dirty="0" err="1" smtClean="0"/>
              <a:t>ecriture</a:t>
            </a:r>
            <a:r>
              <a:rPr lang="fr-FR" baseline="0" dirty="0" smtClean="0"/>
              <a:t> sera utilisé pour les titres et les </a:t>
            </a:r>
            <a:r>
              <a:rPr lang="fr-FR" baseline="0" dirty="0" err="1" smtClean="0"/>
              <a:t>elements</a:t>
            </a:r>
            <a:r>
              <a:rPr lang="fr-FR" baseline="0" dirty="0" smtClean="0"/>
              <a:t> à impact. L’</a:t>
            </a:r>
            <a:r>
              <a:rPr lang="fr-FR" baseline="0" dirty="0" err="1" smtClean="0"/>
              <a:t>ecriture</a:t>
            </a:r>
            <a:r>
              <a:rPr lang="fr-FR" baseline="0" dirty="0" smtClean="0"/>
              <a:t> classique sera une police classique comme le </a:t>
            </a:r>
            <a:r>
              <a:rPr lang="fr-FR" baseline="0" dirty="0" err="1" smtClean="0"/>
              <a:t>Helvetica</a:t>
            </a:r>
            <a:r>
              <a:rPr lang="fr-FR" baseline="0" dirty="0" smtClean="0"/>
              <a:t> ou Arial pour faciliter la lecture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1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logo très graphique qui rappel le cinéma. Nom de l’association avec les couleurs et fonte </a:t>
            </a:r>
            <a:r>
              <a:rPr lang="fr-FR" dirty="0" err="1" smtClean="0"/>
              <a:t>corespondant</a:t>
            </a:r>
            <a:r>
              <a:rPr lang="fr-FR" dirty="0" smtClean="0"/>
              <a:t> au charte graphique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69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résumer les fonctionnalités importants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3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Contraintes</a:t>
            </a:r>
          </a:p>
          <a:p>
            <a:r>
              <a:rPr lang="fr-FR" dirty="0" smtClean="0"/>
              <a:t>Temps</a:t>
            </a:r>
          </a:p>
          <a:p>
            <a:r>
              <a:rPr lang="fr-FR" dirty="0" smtClean="0"/>
              <a:t>Budget</a:t>
            </a:r>
          </a:p>
          <a:p>
            <a:r>
              <a:rPr lang="fr-FR" dirty="0" err="1" smtClean="0"/>
              <a:t>Hebergement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704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Wordpress</a:t>
            </a:r>
            <a:r>
              <a:rPr lang="fr-FR" dirty="0" smtClean="0"/>
              <a:t> : 30% des </a:t>
            </a:r>
            <a:r>
              <a:rPr lang="fr-FR" dirty="0" smtClean="0"/>
              <a:t>sites. Expertise en interne. Divers plugins qui </a:t>
            </a:r>
            <a:r>
              <a:rPr lang="fr-FR" dirty="0" err="1" smtClean="0"/>
              <a:t>reduisent</a:t>
            </a:r>
            <a:r>
              <a:rPr lang="fr-FR" dirty="0" smtClean="0"/>
              <a:t> le cout et temps</a:t>
            </a:r>
            <a:endParaRPr lang="fr-FR" baseline="0" dirty="0" smtClean="0"/>
          </a:p>
          <a:p>
            <a:r>
              <a:rPr lang="fr-FR" baseline="0" dirty="0" err="1" smtClean="0"/>
              <a:t>Mailchimp</a:t>
            </a:r>
            <a:r>
              <a:rPr lang="fr-FR" baseline="0" dirty="0" smtClean="0"/>
              <a:t> : leader et gratuit jusqu’à 2000 souscrits et 12,000 mails par </a:t>
            </a:r>
            <a:r>
              <a:rPr lang="fr-FR" baseline="0" dirty="0" smtClean="0"/>
              <a:t>mois</a:t>
            </a:r>
          </a:p>
          <a:p>
            <a:r>
              <a:rPr lang="fr-FR" baseline="0" dirty="0" smtClean="0"/>
              <a:t>Egalement </a:t>
            </a:r>
            <a:r>
              <a:rPr lang="fr-FR" baseline="0" dirty="0" err="1" smtClean="0"/>
              <a:t>integrer</a:t>
            </a:r>
            <a:r>
              <a:rPr lang="fr-FR" baseline="0" dirty="0" smtClean="0"/>
              <a:t> des outils comme </a:t>
            </a:r>
            <a:r>
              <a:rPr lang="fr-FR" baseline="0" dirty="0" err="1" smtClean="0"/>
              <a:t>google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maps</a:t>
            </a:r>
            <a:r>
              <a:rPr lang="fr-FR" baseline="0" dirty="0" smtClean="0"/>
              <a:t> pour situer les </a:t>
            </a:r>
            <a:r>
              <a:rPr lang="fr-FR" baseline="0" dirty="0" err="1" smtClean="0"/>
              <a:t>seances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79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Frontend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de description des films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 aux visiteurs du site de voir tous les détails du film (1 page par film)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Gérer la réservation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L’utilisateur inscrit peut accéder à une page dédiée où il pourra :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Ajouter une réservation pour une ou plusieurs places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Voir la liste de réservations déjà faites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Modifier ou annuler une réservation future</a:t>
            </a:r>
          </a:p>
          <a:p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Affichage du carrousel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carrousel ne doit afficher que les prochaines séances. Il faut envoyer une liste à partir de la date et heure actuel</a:t>
            </a:r>
          </a:p>
          <a:p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Backend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Enregistrement des séances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 l’enregistrement des différentes séances avec 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séance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Heure séance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Durée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de visionnage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 du film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Visionnage des réservations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 de voir le nombre de réservations et le listing des personnes qui ont réservé (une personne peut réserver plusieurs places)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4478-1B1F-489B-825D-E8CA6369316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35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20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9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41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82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71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798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56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80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08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6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55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09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58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27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66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63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1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24000">
              <a:schemeClr val="bg1">
                <a:lumMod val="85000"/>
                <a:lumOff val="15000"/>
              </a:schemeClr>
            </a:gs>
            <a:gs pos="69000">
              <a:schemeClr val="bg1">
                <a:lumMod val="75000"/>
                <a:lumOff val="25000"/>
              </a:schemeClr>
            </a:gs>
            <a:gs pos="97000">
              <a:schemeClr val="bg1">
                <a:lumMod val="65000"/>
                <a:lumOff val="3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4094471-FA86-49FD-B63B-F804C89F1B31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CA2C3B3-ECE4-4869-8C03-08FB6F90E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658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27000" y="-203200"/>
            <a:ext cx="12458700" cy="706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Spécifications techniques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Besoins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200000"/>
              </a:lnSpc>
            </a:pPr>
            <a:r>
              <a:rPr lang="fr-FR" dirty="0">
                <a:effectLst/>
              </a:rPr>
              <a:t>Site vitrine pour communiquer sur le festival</a:t>
            </a:r>
          </a:p>
          <a:p>
            <a:pPr lvl="0">
              <a:lnSpc>
                <a:spcPct val="200000"/>
              </a:lnSpc>
            </a:pPr>
            <a:r>
              <a:rPr lang="fr-FR" dirty="0">
                <a:effectLst/>
              </a:rPr>
              <a:t>Gestion de réservation des places aux séances</a:t>
            </a:r>
          </a:p>
          <a:p>
            <a:pPr>
              <a:lnSpc>
                <a:spcPct val="200000"/>
              </a:lnSpc>
            </a:pPr>
            <a:r>
              <a:rPr lang="fr-FR" dirty="0">
                <a:effectLst/>
              </a:rPr>
              <a:t>Espace d’hébergement et nom de domaine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Solutions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50000"/>
              </a:lnSpc>
            </a:pPr>
            <a:r>
              <a:rPr lang="fr-FR" dirty="0" smtClean="0"/>
              <a:t>Site CMS sous WordPress</a:t>
            </a:r>
          </a:p>
          <a:p>
            <a:pPr>
              <a:lnSpc>
                <a:spcPct val="250000"/>
              </a:lnSpc>
            </a:pPr>
            <a:r>
              <a:rPr lang="fr-FR" dirty="0" smtClean="0"/>
              <a:t>Développement d’un plugin spécifique</a:t>
            </a:r>
          </a:p>
          <a:p>
            <a:pPr>
              <a:lnSpc>
                <a:spcPct val="250000"/>
              </a:lnSpc>
            </a:pPr>
            <a:r>
              <a:rPr lang="fr-FR" dirty="0" smtClean="0"/>
              <a:t>Hébergement chez un operateur tiers avec gestion de nom de domaine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684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CMS et Plugins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CMS WordPress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Newsletter par </a:t>
            </a:r>
            <a:r>
              <a:rPr lang="fr-FR" dirty="0" err="1" smtClean="0"/>
              <a:t>mailChimp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Réseaux Sociaux avec </a:t>
            </a:r>
            <a:r>
              <a:rPr lang="fr-FR" dirty="0" err="1" smtClean="0"/>
              <a:t>Sassy</a:t>
            </a:r>
            <a:r>
              <a:rPr lang="fr-FR" dirty="0" smtClean="0"/>
              <a:t> Social Share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Caroussel</a:t>
            </a:r>
            <a:r>
              <a:rPr lang="fr-FR" dirty="0" smtClean="0"/>
              <a:t> 3D </a:t>
            </a:r>
            <a:r>
              <a:rPr lang="fr-FR" dirty="0" err="1" smtClean="0"/>
              <a:t>VueJS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Plugin Réservations</a:t>
            </a:r>
          </a:p>
          <a:p>
            <a:endParaRPr lang="fr-FR" dirty="0"/>
          </a:p>
        </p:txBody>
      </p:sp>
      <p:pic>
        <p:nvPicPr>
          <p:cNvPr id="3076" name="Picture 4" descr="Image result for wordp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95" y="1732449"/>
            <a:ext cx="3037840" cy="30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mailchim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694" y1="61389" x2="60694" y2="5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43" y="589131"/>
            <a:ext cx="10648947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ocial networ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1" b="95844" l="867" r="98094">
                        <a14:foregroundMark x1="5546" y1="12958" x2="28250" y2="44988"/>
                        <a14:foregroundMark x1="12305" y1="44499" x2="23917" y2="20049"/>
                        <a14:foregroundMark x1="8492" y1="26161" x2="15771" y2="35208"/>
                        <a14:foregroundMark x1="15945" y1="20293" x2="22530" y2="26895"/>
                        <a14:foregroundMark x1="43674" y1="22249" x2="52513" y2="36675"/>
                        <a14:foregroundMark x1="51993" y1="18826" x2="58232" y2="34474"/>
                        <a14:foregroundMark x1="75043" y1="16381" x2="86308" y2="37653"/>
                        <a14:foregroundMark x1="71057" y1="29829" x2="82322" y2="46210"/>
                        <a14:foregroundMark x1="67764" y1="24205" x2="71924" y2="10513"/>
                        <a14:foregroundMark x1="72270" y1="9780" x2="83189" y2="11491"/>
                        <a14:foregroundMark x1="69151" y1="37897" x2="75390" y2="49389"/>
                        <a14:foregroundMark x1="84402" y1="8802" x2="95494" y2="12225"/>
                        <a14:foregroundMark x1="90815" y1="15648" x2="93241" y2="27384"/>
                        <a14:foregroundMark x1="91508" y1="25672" x2="91508" y2="38386"/>
                        <a14:foregroundMark x1="90121" y1="41076" x2="78163" y2="42298"/>
                        <a14:foregroundMark x1="77296" y1="42543" x2="69671" y2="37408"/>
                        <a14:foregroundMark x1="71924" y1="28117" x2="71057" y2="17848"/>
                        <a14:foregroundMark x1="72964" y1="14914" x2="83536" y2="12714"/>
                        <a14:foregroundMark x1="84922" y1="22983" x2="88562" y2="31051"/>
                        <a14:foregroundMark x1="77296" y1="27384" x2="80763" y2="34719"/>
                        <a14:foregroundMark x1="68977" y1="57213" x2="82496" y2="91932"/>
                        <a14:foregroundMark x1="44021" y1="37164" x2="47487" y2="28606"/>
                        <a14:foregroundMark x1="72270" y1="54279" x2="90468" y2="55257"/>
                        <a14:foregroundMark x1="88042" y1="62103" x2="88908" y2="69682"/>
                        <a14:foregroundMark x1="83882" y1="63814" x2="89601" y2="74328"/>
                        <a14:foregroundMark x1="84055" y1="70171" x2="89428" y2="83374"/>
                        <a14:foregroundMark x1="81456" y1="73594" x2="86655" y2="83374"/>
                        <a14:foregroundMark x1="84575" y1="81418" x2="84749" y2="91932"/>
                        <a14:foregroundMark x1="86308" y1="90709" x2="86135" y2="92665"/>
                        <a14:foregroundMark x1="58059" y1="85819" x2="42981" y2="63814"/>
                        <a14:foregroundMark x1="43501" y1="83863" x2="52340" y2="59413"/>
                        <a14:foregroundMark x1="74003" y1="53545" x2="93414" y2="55012"/>
                        <a14:foregroundMark x1="92548" y1="56235" x2="94281" y2="71883"/>
                        <a14:foregroundMark x1="93068" y1="71883" x2="93241" y2="82396"/>
                        <a14:foregroundMark x1="92374" y1="82885" x2="93414" y2="88264"/>
                        <a14:foregroundMark x1="79723" y1="90954" x2="71231" y2="89731"/>
                        <a14:foregroundMark x1="74523" y1="87531" x2="69497" y2="74083"/>
                        <a14:foregroundMark x1="69151" y1="55501" x2="78856" y2="68949"/>
                        <a14:foregroundMark x1="86308" y1="93399" x2="82322" y2="92176"/>
                        <a14:foregroundMark x1="4159" y1="56479" x2="28943" y2="89731"/>
                        <a14:foregroundMark x1="6412" y1="90220" x2="28943" y2="55501"/>
                        <a14:foregroundMark x1="20797" y1="68215" x2="27036" y2="77017"/>
                        <a14:foregroundMark x1="16464" y1="75306" x2="17504" y2="86553"/>
                        <a14:foregroundMark x1="9185" y1="68460" x2="13865" y2="79707"/>
                        <a14:foregroundMark x1="5199" y1="78484" x2="5893" y2="84108"/>
                        <a14:foregroundMark x1="2946" y1="71883" x2="4333" y2="86797"/>
                        <a14:foregroundMark x1="15425" y1="91687" x2="24957" y2="91443"/>
                        <a14:foregroundMark x1="7279" y1="54034" x2="16291" y2="56724"/>
                        <a14:foregroundMark x1="41248" y1="56235" x2="59272" y2="55257"/>
                        <a14:foregroundMark x1="27383" y1="19315" x2="19931" y2="37653"/>
                        <a14:foregroundMark x1="39861" y1="13203" x2="46447" y2="15159"/>
                        <a14:foregroundMark x1="59272" y1="29829" x2="59619" y2="42298"/>
                        <a14:foregroundMark x1="55113" y1="46210" x2="43501" y2="43276"/>
                        <a14:foregroundMark x1="17158" y1="55012" x2="23397" y2="5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40" y="1874924"/>
            <a:ext cx="3883660" cy="27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vuej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91" b="90000" l="10000" r="90000">
                        <a14:foregroundMark x1="37222" y1="82909" x2="38556" y2="87818"/>
                        <a14:foregroundMark x1="43444" y1="83818" x2="43889" y2="86182"/>
                        <a14:foregroundMark x1="49333" y1="83273" x2="49556" y2="86545"/>
                        <a14:foregroundMark x1="55111" y1="88182" x2="55444" y2="87818"/>
                        <a14:foregroundMark x1="58556" y1="83273" x2="58889" y2="87091"/>
                        <a14:foregroundMark x1="58667" y1="78909" x2="59111" y2="79818"/>
                        <a14:foregroundMark x1="62222" y1="81455" x2="61444" y2="82000"/>
                        <a14:backgroundMark x1="51111" y1="84000" x2="52000" y2="83636"/>
                        <a14:backgroundMark x1="50222" y1="86000" x2="50333" y2="86000"/>
                        <a14:backgroundMark x1="49000" y1="83091" x2="49111" y2="8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05" y="1580050"/>
            <a:ext cx="5697220" cy="348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cod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09" y="1347402"/>
            <a:ext cx="3655948" cy="36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33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Plugin réservations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Front-End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Description des films</a:t>
            </a:r>
          </a:p>
          <a:p>
            <a:r>
              <a:rPr lang="fr-FR" dirty="0" smtClean="0"/>
              <a:t>Gestion de la réservation</a:t>
            </a:r>
          </a:p>
          <a:p>
            <a:r>
              <a:rPr lang="fr-FR" dirty="0" smtClean="0"/>
              <a:t>Affichage du carrousel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Back-End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>
                <a:effectLst/>
              </a:rPr>
              <a:t>Enregistrement des </a:t>
            </a:r>
            <a:r>
              <a:rPr lang="fr-FR" dirty="0" smtClean="0">
                <a:effectLst/>
              </a:rPr>
              <a:t>séances</a:t>
            </a:r>
          </a:p>
          <a:p>
            <a:r>
              <a:rPr lang="fr-FR" dirty="0">
                <a:effectLst/>
              </a:rPr>
              <a:t>Visionnage des réservations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135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141413" y="91694"/>
            <a:ext cx="9905998" cy="1905000"/>
          </a:xfrm>
        </p:spPr>
        <p:txBody>
          <a:bodyPr/>
          <a:lstStyle/>
          <a:p>
            <a:r>
              <a:rPr lang="fr-FR" dirty="0" err="1" smtClean="0"/>
              <a:t>Wireframe</a:t>
            </a:r>
            <a:r>
              <a:rPr lang="fr-FR" dirty="0" smtClean="0"/>
              <a:t> et maquette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0141" y="1732449"/>
            <a:ext cx="5254151" cy="49934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 descr="Wireframe-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1" y="1732449"/>
            <a:ext cx="5254151" cy="499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46" y="2220129"/>
            <a:ext cx="5099611" cy="38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7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Hébergement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Hébergement chez 1&amp;1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Nom de domaine</a:t>
            </a:r>
          </a:p>
          <a:p>
            <a:endParaRPr lang="fr-FR" dirty="0"/>
          </a:p>
        </p:txBody>
      </p:sp>
      <p:pic>
        <p:nvPicPr>
          <p:cNvPr id="4" name="Image 3" descr="Image result for one and one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31" y="2410460"/>
            <a:ext cx="1628140" cy="162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92" y="4229099"/>
            <a:ext cx="5499019" cy="11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78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2480" y="2275840"/>
            <a:ext cx="10688320" cy="3616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095711"/>
            <a:ext cx="9906000" cy="2266778"/>
          </a:xfrm>
        </p:spPr>
      </p:pic>
    </p:spTree>
    <p:extLst>
      <p:ext uri="{BB962C8B-B14F-4D97-AF65-F5344CB8AC3E}">
        <p14:creationId xmlns:p14="http://schemas.microsoft.com/office/powerpoint/2010/main" val="3344298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654393"/>
              </p:ext>
            </p:extLst>
          </p:nvPr>
        </p:nvGraphicFramePr>
        <p:xfrm>
          <a:off x="1117600" y="1808479"/>
          <a:ext cx="9763759" cy="45948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424311">
                  <a:extLst>
                    <a:ext uri="{9D8B030D-6E8A-4147-A177-3AD203B41FA5}">
                      <a16:colId xmlns:a16="http://schemas.microsoft.com/office/drawing/2014/main" val="2646585636"/>
                    </a:ext>
                  </a:extLst>
                </a:gridCol>
                <a:gridCol w="1845155">
                  <a:extLst>
                    <a:ext uri="{9D8B030D-6E8A-4147-A177-3AD203B41FA5}">
                      <a16:colId xmlns:a16="http://schemas.microsoft.com/office/drawing/2014/main" val="617090254"/>
                    </a:ext>
                  </a:extLst>
                </a:gridCol>
                <a:gridCol w="2494293">
                  <a:extLst>
                    <a:ext uri="{9D8B030D-6E8A-4147-A177-3AD203B41FA5}">
                      <a16:colId xmlns:a16="http://schemas.microsoft.com/office/drawing/2014/main" val="472801451"/>
                    </a:ext>
                  </a:extLst>
                </a:gridCol>
              </a:tblGrid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Quantité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Cout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993542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Création site vitrine avec module de réservation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   3 500,00 €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369320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Création charte graphique et logo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      500,00 €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795843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Référencement et réseaux sociaux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      150,00 €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79147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Hébergement et nom de domaine (1 an)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      150,00 €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962017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Formation sur l'utilisation de l'outil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      250,00 €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721455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Contrat de maintenance et d'assistance (annuel)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      400,00 €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15439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Total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   4 950,00 €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510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124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27000" y="-292100"/>
            <a:ext cx="12458700" cy="7150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1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" b="95695" l="6413" r="93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19" y="3650176"/>
            <a:ext cx="2782536" cy="28539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7070" y="872724"/>
            <a:ext cx="9440034" cy="1828801"/>
          </a:xfrm>
        </p:spPr>
        <p:txBody>
          <a:bodyPr/>
          <a:lstStyle/>
          <a:p>
            <a:r>
              <a:rPr lang="fr-FR" dirty="0"/>
              <a:t>Association Les Films de Plein Air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7070" y="2701523"/>
            <a:ext cx="9440034" cy="1049867"/>
          </a:xfrm>
        </p:spPr>
        <p:txBody>
          <a:bodyPr/>
          <a:lstStyle/>
          <a:p>
            <a:r>
              <a:rPr lang="fr-FR" dirty="0" smtClean="0">
                <a:effectLst/>
              </a:rPr>
              <a:t>Développement site web pour le festival de films au parc Monceau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97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effectLst/>
              </a:rPr>
              <a:t>Communiquer et promouvoir le festival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/>
              </a:rPr>
              <a:t>Diffuser des actualités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/>
              </a:rPr>
              <a:t>Réserver des séances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/>
              </a:rPr>
              <a:t>Créer une charte graphique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/>
              </a:rPr>
              <a:t>Proposer un espace d’hébergement et un nom de domaine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5000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 smtClean="0">
                <a:effectLst/>
              </a:rPr>
              <a:t>Site web vitrine responsive avec un module de réservation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effectLst/>
              </a:rPr>
              <a:t>Intégration de modules de partages et de diffusion de newsletter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effectLst/>
              </a:rPr>
              <a:t>Création d’un charte graphique et logo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effectLst/>
              </a:rPr>
              <a:t>Commande et installation d’un hébergement avec nom de domaine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2263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équipe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57558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001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Charte graphique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4" y="2175952"/>
            <a:ext cx="5761267" cy="40592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45797" y="2358910"/>
            <a:ext cx="39217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Fonte FORTE</a:t>
            </a:r>
          </a:p>
          <a:p>
            <a:endParaRPr lang="fr-FR" dirty="0"/>
          </a:p>
          <a:p>
            <a:r>
              <a:rPr lang="en-US" sz="3600" dirty="0" smtClean="0">
                <a:latin typeface="Forte" panose="03060902040502070203" pitchFamily="66" charset="0"/>
              </a:rPr>
              <a:t>T</a:t>
            </a:r>
            <a:r>
              <a:rPr lang="en-US" sz="4000" dirty="0" smtClean="0">
                <a:latin typeface="Forte" panose="03060902040502070203" pitchFamily="66" charset="0"/>
              </a:rPr>
              <a:t>he quick brown fox jumps over the lazy dog</a:t>
            </a:r>
          </a:p>
          <a:p>
            <a:endParaRPr lang="en-US" sz="40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755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76" y="2667000"/>
            <a:ext cx="4059874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2783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fr-FR" dirty="0" smtClean="0"/>
              <a:t>Périmètre </a:t>
            </a:r>
            <a:r>
              <a:rPr lang="fr-FR" dirty="0" smtClean="0"/>
              <a:t>fonctionnel</a:t>
            </a:r>
            <a:endParaRPr lang="fr-FR" dirty="0"/>
          </a:p>
        </p:txBody>
      </p:sp>
      <p:pic>
        <p:nvPicPr>
          <p:cNvPr id="7" name="Image 6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96" y="863501"/>
            <a:ext cx="8024009" cy="5994499"/>
          </a:xfrm>
          <a:prstGeom prst="rect">
            <a:avLst/>
          </a:prstGeom>
        </p:spPr>
      </p:pic>
      <p:sp>
        <p:nvSpPr>
          <p:cNvPr id="50" name="Forme libre 49"/>
          <p:cNvSpPr/>
          <p:nvPr/>
        </p:nvSpPr>
        <p:spPr>
          <a:xfrm>
            <a:off x="482601" y="3663848"/>
            <a:ext cx="3145577" cy="445778"/>
          </a:xfrm>
          <a:custGeom>
            <a:avLst/>
            <a:gdLst>
              <a:gd name="connsiteX0" fmla="*/ 0 w 3145577"/>
              <a:gd name="connsiteY0" fmla="*/ 44578 h 445778"/>
              <a:gd name="connsiteX1" fmla="*/ 44578 w 3145577"/>
              <a:gd name="connsiteY1" fmla="*/ 0 h 445778"/>
              <a:gd name="connsiteX2" fmla="*/ 3100999 w 3145577"/>
              <a:gd name="connsiteY2" fmla="*/ 0 h 445778"/>
              <a:gd name="connsiteX3" fmla="*/ 3145577 w 3145577"/>
              <a:gd name="connsiteY3" fmla="*/ 44578 h 445778"/>
              <a:gd name="connsiteX4" fmla="*/ 3145577 w 3145577"/>
              <a:gd name="connsiteY4" fmla="*/ 401200 h 445778"/>
              <a:gd name="connsiteX5" fmla="*/ 3100999 w 3145577"/>
              <a:gd name="connsiteY5" fmla="*/ 445778 h 445778"/>
              <a:gd name="connsiteX6" fmla="*/ 44578 w 3145577"/>
              <a:gd name="connsiteY6" fmla="*/ 445778 h 445778"/>
              <a:gd name="connsiteX7" fmla="*/ 0 w 3145577"/>
              <a:gd name="connsiteY7" fmla="*/ 401200 h 445778"/>
              <a:gd name="connsiteX8" fmla="*/ 0 w 3145577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5577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3100999" y="0"/>
                </a:lnTo>
                <a:cubicBezTo>
                  <a:pt x="3125619" y="0"/>
                  <a:pt x="3145577" y="19958"/>
                  <a:pt x="3145577" y="44578"/>
                </a:cubicBezTo>
                <a:lnTo>
                  <a:pt x="3145577" y="401200"/>
                </a:lnTo>
                <a:cubicBezTo>
                  <a:pt x="3145577" y="425820"/>
                  <a:pt x="3125619" y="445778"/>
                  <a:pt x="3100999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Découverte de l’association et des films projetés</a:t>
            </a:r>
            <a:endParaRPr lang="fr-FR" sz="700" kern="1200" dirty="0"/>
          </a:p>
        </p:txBody>
      </p:sp>
      <p:sp>
        <p:nvSpPr>
          <p:cNvPr id="51" name="Forme libre 50"/>
          <p:cNvSpPr/>
          <p:nvPr/>
        </p:nvSpPr>
        <p:spPr>
          <a:xfrm rot="18043558">
            <a:off x="3366375" y="3419377"/>
            <a:ext cx="1070621" cy="14392"/>
          </a:xfrm>
          <a:custGeom>
            <a:avLst/>
            <a:gdLst>
              <a:gd name="connsiteX0" fmla="*/ 0 w 1070621"/>
              <a:gd name="connsiteY0" fmla="*/ 7196 h 14392"/>
              <a:gd name="connsiteX1" fmla="*/ 1070621 w 1070621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0621" h="14392">
                <a:moveTo>
                  <a:pt x="0" y="7196"/>
                </a:moveTo>
                <a:lnTo>
                  <a:pt x="1070621" y="719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1244" tIns="-19569" rIns="521245" bIns="-1957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52" name="Forme libre 51"/>
          <p:cNvSpPr/>
          <p:nvPr/>
        </p:nvSpPr>
        <p:spPr>
          <a:xfrm>
            <a:off x="4175193" y="2743520"/>
            <a:ext cx="891557" cy="445778"/>
          </a:xfrm>
          <a:custGeom>
            <a:avLst/>
            <a:gdLst>
              <a:gd name="connsiteX0" fmla="*/ 0 w 891557"/>
              <a:gd name="connsiteY0" fmla="*/ 44578 h 445778"/>
              <a:gd name="connsiteX1" fmla="*/ 44578 w 891557"/>
              <a:gd name="connsiteY1" fmla="*/ 0 h 445778"/>
              <a:gd name="connsiteX2" fmla="*/ 846979 w 891557"/>
              <a:gd name="connsiteY2" fmla="*/ 0 h 445778"/>
              <a:gd name="connsiteX3" fmla="*/ 891557 w 891557"/>
              <a:gd name="connsiteY3" fmla="*/ 44578 h 445778"/>
              <a:gd name="connsiteX4" fmla="*/ 891557 w 891557"/>
              <a:gd name="connsiteY4" fmla="*/ 401200 h 445778"/>
              <a:gd name="connsiteX5" fmla="*/ 846979 w 891557"/>
              <a:gd name="connsiteY5" fmla="*/ 445778 h 445778"/>
              <a:gd name="connsiteX6" fmla="*/ 44578 w 891557"/>
              <a:gd name="connsiteY6" fmla="*/ 445778 h 445778"/>
              <a:gd name="connsiteX7" fmla="*/ 0 w 891557"/>
              <a:gd name="connsiteY7" fmla="*/ 401200 h 445778"/>
              <a:gd name="connsiteX8" fmla="*/ 0 w 891557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57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846979" y="0"/>
                </a:lnTo>
                <a:cubicBezTo>
                  <a:pt x="871599" y="0"/>
                  <a:pt x="891557" y="19958"/>
                  <a:pt x="891557" y="44578"/>
                </a:cubicBezTo>
                <a:lnTo>
                  <a:pt x="891557" y="401200"/>
                </a:lnTo>
                <a:cubicBezTo>
                  <a:pt x="891557" y="425820"/>
                  <a:pt x="871599" y="445778"/>
                  <a:pt x="846979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Visiteur</a:t>
            </a:r>
            <a:endParaRPr lang="fr-FR" sz="700" kern="1200" dirty="0"/>
          </a:p>
        </p:txBody>
      </p:sp>
      <p:sp>
        <p:nvSpPr>
          <p:cNvPr id="53" name="Forme libre 52"/>
          <p:cNvSpPr/>
          <p:nvPr/>
        </p:nvSpPr>
        <p:spPr>
          <a:xfrm rot="18317503">
            <a:off x="4692565" y="2235919"/>
            <a:ext cx="1772299" cy="14392"/>
          </a:xfrm>
          <a:custGeom>
            <a:avLst/>
            <a:gdLst>
              <a:gd name="connsiteX0" fmla="*/ 0 w 1772299"/>
              <a:gd name="connsiteY0" fmla="*/ 7196 h 14392"/>
              <a:gd name="connsiteX1" fmla="*/ 1772299 w 1772299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2299" h="14392">
                <a:moveTo>
                  <a:pt x="0" y="7196"/>
                </a:moveTo>
                <a:lnTo>
                  <a:pt x="1772299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4543" tIns="-37111" rIns="854541" bIns="-371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00" kern="1200"/>
          </a:p>
        </p:txBody>
      </p:sp>
      <p:sp>
        <p:nvSpPr>
          <p:cNvPr id="54" name="Forme libre 53"/>
          <p:cNvSpPr/>
          <p:nvPr/>
        </p:nvSpPr>
        <p:spPr>
          <a:xfrm>
            <a:off x="6090679" y="1296931"/>
            <a:ext cx="2714918" cy="445778"/>
          </a:xfrm>
          <a:custGeom>
            <a:avLst/>
            <a:gdLst>
              <a:gd name="connsiteX0" fmla="*/ 0 w 2714918"/>
              <a:gd name="connsiteY0" fmla="*/ 44578 h 445778"/>
              <a:gd name="connsiteX1" fmla="*/ 44578 w 2714918"/>
              <a:gd name="connsiteY1" fmla="*/ 0 h 445778"/>
              <a:gd name="connsiteX2" fmla="*/ 2670340 w 2714918"/>
              <a:gd name="connsiteY2" fmla="*/ 0 h 445778"/>
              <a:gd name="connsiteX3" fmla="*/ 2714918 w 2714918"/>
              <a:gd name="connsiteY3" fmla="*/ 44578 h 445778"/>
              <a:gd name="connsiteX4" fmla="*/ 2714918 w 2714918"/>
              <a:gd name="connsiteY4" fmla="*/ 401200 h 445778"/>
              <a:gd name="connsiteX5" fmla="*/ 2670340 w 2714918"/>
              <a:gd name="connsiteY5" fmla="*/ 445778 h 445778"/>
              <a:gd name="connsiteX6" fmla="*/ 44578 w 2714918"/>
              <a:gd name="connsiteY6" fmla="*/ 445778 h 445778"/>
              <a:gd name="connsiteX7" fmla="*/ 0 w 2714918"/>
              <a:gd name="connsiteY7" fmla="*/ 401200 h 445778"/>
              <a:gd name="connsiteX8" fmla="*/ 0 w 2714918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918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2670340" y="0"/>
                </a:lnTo>
                <a:cubicBezTo>
                  <a:pt x="2694960" y="0"/>
                  <a:pt x="2714918" y="19958"/>
                  <a:pt x="2714918" y="44578"/>
                </a:cubicBezTo>
                <a:lnTo>
                  <a:pt x="2714918" y="401200"/>
                </a:lnTo>
                <a:cubicBezTo>
                  <a:pt x="2714918" y="425820"/>
                  <a:pt x="2694960" y="445778"/>
                  <a:pt x="2670340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Se renseigner sur le festival</a:t>
            </a:r>
            <a:endParaRPr lang="fr-FR" sz="700" kern="1200" dirty="0"/>
          </a:p>
        </p:txBody>
      </p:sp>
      <p:sp>
        <p:nvSpPr>
          <p:cNvPr id="55" name="Forme libre 54"/>
          <p:cNvSpPr/>
          <p:nvPr/>
        </p:nvSpPr>
        <p:spPr>
          <a:xfrm>
            <a:off x="8805598" y="1512624"/>
            <a:ext cx="273913" cy="14392"/>
          </a:xfrm>
          <a:custGeom>
            <a:avLst/>
            <a:gdLst>
              <a:gd name="connsiteX0" fmla="*/ 0 w 273913"/>
              <a:gd name="connsiteY0" fmla="*/ 7196 h 14392"/>
              <a:gd name="connsiteX1" fmla="*/ 273913 w 273913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913" h="14392">
                <a:moveTo>
                  <a:pt x="0" y="7196"/>
                </a:moveTo>
                <a:lnTo>
                  <a:pt x="273913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809" tIns="349" rIns="142809" bIns="3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56" name="Forme libre 55"/>
          <p:cNvSpPr/>
          <p:nvPr/>
        </p:nvSpPr>
        <p:spPr>
          <a:xfrm>
            <a:off x="9079511" y="1296931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Visualisation des pages « A Propos »</a:t>
            </a:r>
            <a:endParaRPr lang="fr-FR" sz="700" kern="1200" dirty="0"/>
          </a:p>
        </p:txBody>
      </p:sp>
      <p:sp>
        <p:nvSpPr>
          <p:cNvPr id="57" name="Forme libre 56"/>
          <p:cNvSpPr/>
          <p:nvPr/>
        </p:nvSpPr>
        <p:spPr>
          <a:xfrm rot="19363705">
            <a:off x="4935362" y="2569602"/>
            <a:ext cx="1286706" cy="14392"/>
          </a:xfrm>
          <a:custGeom>
            <a:avLst/>
            <a:gdLst>
              <a:gd name="connsiteX0" fmla="*/ 0 w 1286706"/>
              <a:gd name="connsiteY0" fmla="*/ 7196 h 14392"/>
              <a:gd name="connsiteX1" fmla="*/ 1286706 w 1286706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6706" h="14392">
                <a:moveTo>
                  <a:pt x="0" y="7196"/>
                </a:moveTo>
                <a:lnTo>
                  <a:pt x="1286706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3884" tIns="-24972" rIns="623886" bIns="-2497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58" name="Forme libre 57"/>
          <p:cNvSpPr/>
          <p:nvPr/>
        </p:nvSpPr>
        <p:spPr>
          <a:xfrm>
            <a:off x="6090679" y="1964298"/>
            <a:ext cx="2714918" cy="445778"/>
          </a:xfrm>
          <a:custGeom>
            <a:avLst/>
            <a:gdLst>
              <a:gd name="connsiteX0" fmla="*/ 0 w 2714918"/>
              <a:gd name="connsiteY0" fmla="*/ 44578 h 445778"/>
              <a:gd name="connsiteX1" fmla="*/ 44578 w 2714918"/>
              <a:gd name="connsiteY1" fmla="*/ 0 h 445778"/>
              <a:gd name="connsiteX2" fmla="*/ 2670340 w 2714918"/>
              <a:gd name="connsiteY2" fmla="*/ 0 h 445778"/>
              <a:gd name="connsiteX3" fmla="*/ 2714918 w 2714918"/>
              <a:gd name="connsiteY3" fmla="*/ 44578 h 445778"/>
              <a:gd name="connsiteX4" fmla="*/ 2714918 w 2714918"/>
              <a:gd name="connsiteY4" fmla="*/ 401200 h 445778"/>
              <a:gd name="connsiteX5" fmla="*/ 2670340 w 2714918"/>
              <a:gd name="connsiteY5" fmla="*/ 445778 h 445778"/>
              <a:gd name="connsiteX6" fmla="*/ 44578 w 2714918"/>
              <a:gd name="connsiteY6" fmla="*/ 445778 h 445778"/>
              <a:gd name="connsiteX7" fmla="*/ 0 w 2714918"/>
              <a:gd name="connsiteY7" fmla="*/ 401200 h 445778"/>
              <a:gd name="connsiteX8" fmla="*/ 0 w 2714918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918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2670340" y="0"/>
                </a:lnTo>
                <a:cubicBezTo>
                  <a:pt x="2694960" y="0"/>
                  <a:pt x="2714918" y="19958"/>
                  <a:pt x="2714918" y="44578"/>
                </a:cubicBezTo>
                <a:lnTo>
                  <a:pt x="2714918" y="401200"/>
                </a:lnTo>
                <a:cubicBezTo>
                  <a:pt x="2714918" y="425820"/>
                  <a:pt x="2694960" y="445778"/>
                  <a:pt x="2670340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S’informer sur les dernières actualités</a:t>
            </a:r>
            <a:endParaRPr lang="fr-FR" sz="700" kern="1200" dirty="0"/>
          </a:p>
        </p:txBody>
      </p:sp>
      <p:sp>
        <p:nvSpPr>
          <p:cNvPr id="59" name="Forme libre 58"/>
          <p:cNvSpPr/>
          <p:nvPr/>
        </p:nvSpPr>
        <p:spPr>
          <a:xfrm rot="21034724">
            <a:off x="8793457" y="2032661"/>
            <a:ext cx="1800085" cy="14392"/>
          </a:xfrm>
          <a:custGeom>
            <a:avLst/>
            <a:gdLst>
              <a:gd name="connsiteX0" fmla="*/ 0 w 1800085"/>
              <a:gd name="connsiteY0" fmla="*/ 7196 h 14392"/>
              <a:gd name="connsiteX1" fmla="*/ 1800085 w 1800085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0085" h="14392">
                <a:moveTo>
                  <a:pt x="0" y="7196"/>
                </a:moveTo>
                <a:lnTo>
                  <a:pt x="1800085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7740" tIns="-37806" rIns="867740" bIns="-37807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00" kern="1200"/>
          </a:p>
        </p:txBody>
      </p:sp>
      <p:sp>
        <p:nvSpPr>
          <p:cNvPr id="60" name="Forme libre 59"/>
          <p:cNvSpPr/>
          <p:nvPr/>
        </p:nvSpPr>
        <p:spPr>
          <a:xfrm>
            <a:off x="10581403" y="1669638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Visualisation des flux blog</a:t>
            </a:r>
            <a:endParaRPr lang="fr-FR" sz="700" kern="1200" dirty="0"/>
          </a:p>
        </p:txBody>
      </p:sp>
      <p:sp>
        <p:nvSpPr>
          <p:cNvPr id="61" name="Forme libre 60"/>
          <p:cNvSpPr/>
          <p:nvPr/>
        </p:nvSpPr>
        <p:spPr>
          <a:xfrm rot="498134">
            <a:off x="8796008" y="2312118"/>
            <a:ext cx="1830076" cy="14392"/>
          </a:xfrm>
          <a:custGeom>
            <a:avLst/>
            <a:gdLst>
              <a:gd name="connsiteX0" fmla="*/ 0 w 1830076"/>
              <a:gd name="connsiteY0" fmla="*/ 7196 h 14392"/>
              <a:gd name="connsiteX1" fmla="*/ 1830076 w 1830076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0076" h="14392">
                <a:moveTo>
                  <a:pt x="0" y="7196"/>
                </a:moveTo>
                <a:lnTo>
                  <a:pt x="1830076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1986" tIns="-38557" rIns="881986" bIns="-38555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00" kern="1200"/>
          </a:p>
        </p:txBody>
      </p:sp>
      <p:sp>
        <p:nvSpPr>
          <p:cNvPr id="62" name="Forme libre 61"/>
          <p:cNvSpPr/>
          <p:nvPr/>
        </p:nvSpPr>
        <p:spPr>
          <a:xfrm>
            <a:off x="10616496" y="2228551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Inscription au newsletter</a:t>
            </a:r>
            <a:endParaRPr lang="fr-FR" sz="700" kern="1200" dirty="0"/>
          </a:p>
        </p:txBody>
      </p:sp>
      <p:sp>
        <p:nvSpPr>
          <p:cNvPr id="63" name="Forme libre 62"/>
          <p:cNvSpPr/>
          <p:nvPr/>
        </p:nvSpPr>
        <p:spPr>
          <a:xfrm rot="1498708">
            <a:off x="5013924" y="3197711"/>
            <a:ext cx="1129581" cy="14392"/>
          </a:xfrm>
          <a:custGeom>
            <a:avLst/>
            <a:gdLst>
              <a:gd name="connsiteX0" fmla="*/ 0 w 1129581"/>
              <a:gd name="connsiteY0" fmla="*/ 7196 h 14392"/>
              <a:gd name="connsiteX1" fmla="*/ 1129581 w 1129581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9581" h="14392">
                <a:moveTo>
                  <a:pt x="0" y="7196"/>
                </a:moveTo>
                <a:lnTo>
                  <a:pt x="1129581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9252" tIns="-21044" rIns="549249" bIns="-210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64" name="Forme libre 63"/>
          <p:cNvSpPr/>
          <p:nvPr/>
        </p:nvSpPr>
        <p:spPr>
          <a:xfrm>
            <a:off x="6090679" y="3220516"/>
            <a:ext cx="2714918" cy="445778"/>
          </a:xfrm>
          <a:custGeom>
            <a:avLst/>
            <a:gdLst>
              <a:gd name="connsiteX0" fmla="*/ 0 w 2714918"/>
              <a:gd name="connsiteY0" fmla="*/ 44578 h 445778"/>
              <a:gd name="connsiteX1" fmla="*/ 44578 w 2714918"/>
              <a:gd name="connsiteY1" fmla="*/ 0 h 445778"/>
              <a:gd name="connsiteX2" fmla="*/ 2670340 w 2714918"/>
              <a:gd name="connsiteY2" fmla="*/ 0 h 445778"/>
              <a:gd name="connsiteX3" fmla="*/ 2714918 w 2714918"/>
              <a:gd name="connsiteY3" fmla="*/ 44578 h 445778"/>
              <a:gd name="connsiteX4" fmla="*/ 2714918 w 2714918"/>
              <a:gd name="connsiteY4" fmla="*/ 401200 h 445778"/>
              <a:gd name="connsiteX5" fmla="*/ 2670340 w 2714918"/>
              <a:gd name="connsiteY5" fmla="*/ 445778 h 445778"/>
              <a:gd name="connsiteX6" fmla="*/ 44578 w 2714918"/>
              <a:gd name="connsiteY6" fmla="*/ 445778 h 445778"/>
              <a:gd name="connsiteX7" fmla="*/ 0 w 2714918"/>
              <a:gd name="connsiteY7" fmla="*/ 401200 h 445778"/>
              <a:gd name="connsiteX8" fmla="*/ 0 w 2714918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918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2670340" y="0"/>
                </a:lnTo>
                <a:cubicBezTo>
                  <a:pt x="2694960" y="0"/>
                  <a:pt x="2714918" y="19958"/>
                  <a:pt x="2714918" y="44578"/>
                </a:cubicBezTo>
                <a:lnTo>
                  <a:pt x="2714918" y="401200"/>
                </a:lnTo>
                <a:cubicBezTo>
                  <a:pt x="2714918" y="425820"/>
                  <a:pt x="2694960" y="445778"/>
                  <a:pt x="2670340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Réserver et planifier sa place à une séance</a:t>
            </a:r>
            <a:endParaRPr lang="fr-FR" sz="700" kern="1200" dirty="0"/>
          </a:p>
        </p:txBody>
      </p:sp>
      <p:sp>
        <p:nvSpPr>
          <p:cNvPr id="65" name="Forme libre 64"/>
          <p:cNvSpPr/>
          <p:nvPr/>
        </p:nvSpPr>
        <p:spPr>
          <a:xfrm rot="17668224">
            <a:off x="8617858" y="3144501"/>
            <a:ext cx="640994" cy="14392"/>
          </a:xfrm>
          <a:custGeom>
            <a:avLst/>
            <a:gdLst>
              <a:gd name="connsiteX0" fmla="*/ 0 w 640994"/>
              <a:gd name="connsiteY0" fmla="*/ 7196 h 14392"/>
              <a:gd name="connsiteX1" fmla="*/ 640994 w 640994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994" h="14392">
                <a:moveTo>
                  <a:pt x="0" y="7196"/>
                </a:moveTo>
                <a:lnTo>
                  <a:pt x="640994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172" tIns="-8830" rIns="317172" bIns="-882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66" name="Forme libre 65"/>
          <p:cNvSpPr/>
          <p:nvPr/>
        </p:nvSpPr>
        <p:spPr>
          <a:xfrm>
            <a:off x="9071113" y="2637099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Consulter les prochaines projections</a:t>
            </a:r>
            <a:endParaRPr lang="fr-FR" sz="700" kern="1200" dirty="0"/>
          </a:p>
        </p:txBody>
      </p:sp>
      <p:sp>
        <p:nvSpPr>
          <p:cNvPr id="67" name="Forme libre 66"/>
          <p:cNvSpPr/>
          <p:nvPr/>
        </p:nvSpPr>
        <p:spPr>
          <a:xfrm rot="20984456">
            <a:off x="8803459" y="3412387"/>
            <a:ext cx="267518" cy="14392"/>
          </a:xfrm>
          <a:custGeom>
            <a:avLst/>
            <a:gdLst>
              <a:gd name="connsiteX0" fmla="*/ 0 w 267518"/>
              <a:gd name="connsiteY0" fmla="*/ 7196 h 14392"/>
              <a:gd name="connsiteX1" fmla="*/ 267518 w 267518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7518" h="14392">
                <a:moveTo>
                  <a:pt x="0" y="7196"/>
                </a:moveTo>
                <a:lnTo>
                  <a:pt x="267518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70" tIns="508" rIns="139772" bIns="50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68" name="Forme libre 67"/>
          <p:cNvSpPr/>
          <p:nvPr/>
        </p:nvSpPr>
        <p:spPr>
          <a:xfrm>
            <a:off x="9068839" y="3172872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Réserver sa place en ligne</a:t>
            </a:r>
            <a:endParaRPr lang="fr-FR" sz="700" kern="1200" dirty="0"/>
          </a:p>
        </p:txBody>
      </p:sp>
      <p:sp>
        <p:nvSpPr>
          <p:cNvPr id="69" name="Forme libre 68"/>
          <p:cNvSpPr/>
          <p:nvPr/>
        </p:nvSpPr>
        <p:spPr>
          <a:xfrm rot="3699793">
            <a:off x="8659920" y="3680281"/>
            <a:ext cx="554597" cy="14392"/>
          </a:xfrm>
          <a:custGeom>
            <a:avLst/>
            <a:gdLst>
              <a:gd name="connsiteX0" fmla="*/ 0 w 554597"/>
              <a:gd name="connsiteY0" fmla="*/ 7196 h 14392"/>
              <a:gd name="connsiteX1" fmla="*/ 554597 w 554597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97" h="14392">
                <a:moveTo>
                  <a:pt x="0" y="7196"/>
                </a:moveTo>
                <a:lnTo>
                  <a:pt x="554597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32" tIns="-6669" rIns="276135" bIns="-666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70" name="Forme libre 69"/>
          <p:cNvSpPr/>
          <p:nvPr/>
        </p:nvSpPr>
        <p:spPr>
          <a:xfrm>
            <a:off x="9068839" y="3708658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Consulter </a:t>
            </a:r>
            <a:r>
              <a:rPr lang="fr-FR" sz="700" kern="1200" dirty="0" err="1" smtClean="0"/>
              <a:t>google</a:t>
            </a:r>
            <a:r>
              <a:rPr lang="fr-FR" sz="700" kern="1200" dirty="0" smtClean="0"/>
              <a:t> </a:t>
            </a:r>
            <a:r>
              <a:rPr lang="fr-FR" sz="700" kern="1200" dirty="0" err="1" smtClean="0"/>
              <a:t>maps</a:t>
            </a:r>
            <a:endParaRPr lang="fr-FR" sz="700" kern="1200" dirty="0"/>
          </a:p>
        </p:txBody>
      </p:sp>
      <p:sp>
        <p:nvSpPr>
          <p:cNvPr id="71" name="Forme libre 70"/>
          <p:cNvSpPr/>
          <p:nvPr/>
        </p:nvSpPr>
        <p:spPr>
          <a:xfrm rot="3508910">
            <a:off x="4599384" y="3794068"/>
            <a:ext cx="1958662" cy="14392"/>
          </a:xfrm>
          <a:custGeom>
            <a:avLst/>
            <a:gdLst>
              <a:gd name="connsiteX0" fmla="*/ 0 w 1958662"/>
              <a:gd name="connsiteY0" fmla="*/ 7196 h 14392"/>
              <a:gd name="connsiteX1" fmla="*/ 1958662 w 1958662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8662" h="14392">
                <a:moveTo>
                  <a:pt x="0" y="7196"/>
                </a:moveTo>
                <a:lnTo>
                  <a:pt x="1958662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3063" tIns="-41771" rIns="943065" bIns="-41771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00" kern="1200"/>
          </a:p>
        </p:txBody>
      </p:sp>
      <p:sp>
        <p:nvSpPr>
          <p:cNvPr id="72" name="Forme libre 71"/>
          <p:cNvSpPr/>
          <p:nvPr/>
        </p:nvSpPr>
        <p:spPr>
          <a:xfrm>
            <a:off x="6090679" y="4413229"/>
            <a:ext cx="2714918" cy="445778"/>
          </a:xfrm>
          <a:custGeom>
            <a:avLst/>
            <a:gdLst>
              <a:gd name="connsiteX0" fmla="*/ 0 w 2714918"/>
              <a:gd name="connsiteY0" fmla="*/ 44578 h 445778"/>
              <a:gd name="connsiteX1" fmla="*/ 44578 w 2714918"/>
              <a:gd name="connsiteY1" fmla="*/ 0 h 445778"/>
              <a:gd name="connsiteX2" fmla="*/ 2670340 w 2714918"/>
              <a:gd name="connsiteY2" fmla="*/ 0 h 445778"/>
              <a:gd name="connsiteX3" fmla="*/ 2714918 w 2714918"/>
              <a:gd name="connsiteY3" fmla="*/ 44578 h 445778"/>
              <a:gd name="connsiteX4" fmla="*/ 2714918 w 2714918"/>
              <a:gd name="connsiteY4" fmla="*/ 401200 h 445778"/>
              <a:gd name="connsiteX5" fmla="*/ 2670340 w 2714918"/>
              <a:gd name="connsiteY5" fmla="*/ 445778 h 445778"/>
              <a:gd name="connsiteX6" fmla="*/ 44578 w 2714918"/>
              <a:gd name="connsiteY6" fmla="*/ 445778 h 445778"/>
              <a:gd name="connsiteX7" fmla="*/ 0 w 2714918"/>
              <a:gd name="connsiteY7" fmla="*/ 401200 h 445778"/>
              <a:gd name="connsiteX8" fmla="*/ 0 w 2714918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918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2670340" y="0"/>
                </a:lnTo>
                <a:cubicBezTo>
                  <a:pt x="2694960" y="0"/>
                  <a:pt x="2714918" y="19958"/>
                  <a:pt x="2714918" y="44578"/>
                </a:cubicBezTo>
                <a:lnTo>
                  <a:pt x="2714918" y="401200"/>
                </a:lnTo>
                <a:cubicBezTo>
                  <a:pt x="2714918" y="425820"/>
                  <a:pt x="2694960" y="445778"/>
                  <a:pt x="2670340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Partager son expérience</a:t>
            </a:r>
            <a:endParaRPr lang="fr-FR" sz="700" kern="1200" dirty="0"/>
          </a:p>
        </p:txBody>
      </p:sp>
      <p:sp>
        <p:nvSpPr>
          <p:cNvPr id="73" name="Forme libre 72"/>
          <p:cNvSpPr/>
          <p:nvPr/>
        </p:nvSpPr>
        <p:spPr>
          <a:xfrm rot="20852408">
            <a:off x="8783758" y="4428855"/>
            <a:ext cx="1854578" cy="14392"/>
          </a:xfrm>
          <a:custGeom>
            <a:avLst/>
            <a:gdLst>
              <a:gd name="connsiteX0" fmla="*/ 0 w 1854578"/>
              <a:gd name="connsiteY0" fmla="*/ 7196 h 14392"/>
              <a:gd name="connsiteX1" fmla="*/ 1854578 w 1854578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4578" h="14392">
                <a:moveTo>
                  <a:pt x="0" y="7196"/>
                </a:moveTo>
                <a:lnTo>
                  <a:pt x="1854578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3624" tIns="-39169" rIns="893625" bIns="-39168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00" kern="1200"/>
          </a:p>
        </p:txBody>
      </p:sp>
      <p:sp>
        <p:nvSpPr>
          <p:cNvPr id="74" name="Forme libre 73"/>
          <p:cNvSpPr/>
          <p:nvPr/>
        </p:nvSpPr>
        <p:spPr>
          <a:xfrm>
            <a:off x="10616496" y="4013094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Commentaires</a:t>
            </a:r>
            <a:endParaRPr lang="fr-FR" sz="700" kern="1200" dirty="0"/>
          </a:p>
        </p:txBody>
      </p:sp>
      <p:sp>
        <p:nvSpPr>
          <p:cNvPr id="75" name="Forme libre 74"/>
          <p:cNvSpPr/>
          <p:nvPr/>
        </p:nvSpPr>
        <p:spPr>
          <a:xfrm rot="409266">
            <a:off x="8799143" y="4737229"/>
            <a:ext cx="1823807" cy="14392"/>
          </a:xfrm>
          <a:custGeom>
            <a:avLst/>
            <a:gdLst>
              <a:gd name="connsiteX0" fmla="*/ 0 w 1823807"/>
              <a:gd name="connsiteY0" fmla="*/ 7196 h 14392"/>
              <a:gd name="connsiteX1" fmla="*/ 1823807 w 1823807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3807" h="14392">
                <a:moveTo>
                  <a:pt x="0" y="7196"/>
                </a:moveTo>
                <a:lnTo>
                  <a:pt x="1823807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9007" tIns="-38400" rIns="879009" bIns="-38399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00" kern="1200"/>
          </a:p>
        </p:txBody>
      </p:sp>
      <p:sp>
        <p:nvSpPr>
          <p:cNvPr id="76" name="Forme libre 75"/>
          <p:cNvSpPr/>
          <p:nvPr/>
        </p:nvSpPr>
        <p:spPr>
          <a:xfrm>
            <a:off x="10616496" y="4629842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Partages sur les réseaux sociaux</a:t>
            </a:r>
            <a:endParaRPr lang="fr-FR" sz="700" kern="1200" dirty="0"/>
          </a:p>
        </p:txBody>
      </p:sp>
      <p:sp>
        <p:nvSpPr>
          <p:cNvPr id="77" name="Forme libre 76"/>
          <p:cNvSpPr/>
          <p:nvPr/>
        </p:nvSpPr>
        <p:spPr>
          <a:xfrm rot="4418315">
            <a:off x="2882180" y="4876038"/>
            <a:ext cx="2077107" cy="14392"/>
          </a:xfrm>
          <a:custGeom>
            <a:avLst/>
            <a:gdLst>
              <a:gd name="connsiteX0" fmla="*/ 0 w 2077107"/>
              <a:gd name="connsiteY0" fmla="*/ 7196 h 14392"/>
              <a:gd name="connsiteX1" fmla="*/ 2077107 w 2077107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7107" h="14392">
                <a:moveTo>
                  <a:pt x="0" y="7196"/>
                </a:moveTo>
                <a:lnTo>
                  <a:pt x="2077107" y="719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9325" tIns="-44733" rIns="999326" bIns="-44731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00" kern="1200"/>
          </a:p>
        </p:txBody>
      </p:sp>
      <p:sp>
        <p:nvSpPr>
          <p:cNvPr id="78" name="Forme libre 77"/>
          <p:cNvSpPr/>
          <p:nvPr/>
        </p:nvSpPr>
        <p:spPr>
          <a:xfrm>
            <a:off x="4213290" y="5656841"/>
            <a:ext cx="891557" cy="445778"/>
          </a:xfrm>
          <a:custGeom>
            <a:avLst/>
            <a:gdLst>
              <a:gd name="connsiteX0" fmla="*/ 0 w 891557"/>
              <a:gd name="connsiteY0" fmla="*/ 44578 h 445778"/>
              <a:gd name="connsiteX1" fmla="*/ 44578 w 891557"/>
              <a:gd name="connsiteY1" fmla="*/ 0 h 445778"/>
              <a:gd name="connsiteX2" fmla="*/ 846979 w 891557"/>
              <a:gd name="connsiteY2" fmla="*/ 0 h 445778"/>
              <a:gd name="connsiteX3" fmla="*/ 891557 w 891557"/>
              <a:gd name="connsiteY3" fmla="*/ 44578 h 445778"/>
              <a:gd name="connsiteX4" fmla="*/ 891557 w 891557"/>
              <a:gd name="connsiteY4" fmla="*/ 401200 h 445778"/>
              <a:gd name="connsiteX5" fmla="*/ 846979 w 891557"/>
              <a:gd name="connsiteY5" fmla="*/ 445778 h 445778"/>
              <a:gd name="connsiteX6" fmla="*/ 44578 w 891557"/>
              <a:gd name="connsiteY6" fmla="*/ 445778 h 445778"/>
              <a:gd name="connsiteX7" fmla="*/ 0 w 891557"/>
              <a:gd name="connsiteY7" fmla="*/ 401200 h 445778"/>
              <a:gd name="connsiteX8" fmla="*/ 0 w 891557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57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846979" y="0"/>
                </a:lnTo>
                <a:cubicBezTo>
                  <a:pt x="871599" y="0"/>
                  <a:pt x="891557" y="19958"/>
                  <a:pt x="891557" y="44578"/>
                </a:cubicBezTo>
                <a:lnTo>
                  <a:pt x="891557" y="401200"/>
                </a:lnTo>
                <a:cubicBezTo>
                  <a:pt x="891557" y="425820"/>
                  <a:pt x="871599" y="445778"/>
                  <a:pt x="846979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Association</a:t>
            </a:r>
            <a:endParaRPr lang="fr-FR" sz="700" kern="1200" dirty="0"/>
          </a:p>
        </p:txBody>
      </p:sp>
      <p:sp>
        <p:nvSpPr>
          <p:cNvPr id="79" name="Forme libre 78"/>
          <p:cNvSpPr/>
          <p:nvPr/>
        </p:nvSpPr>
        <p:spPr>
          <a:xfrm rot="21547275">
            <a:off x="5104790" y="5864974"/>
            <a:ext cx="985947" cy="14392"/>
          </a:xfrm>
          <a:custGeom>
            <a:avLst/>
            <a:gdLst>
              <a:gd name="connsiteX0" fmla="*/ 0 w 985947"/>
              <a:gd name="connsiteY0" fmla="*/ 7196 h 14392"/>
              <a:gd name="connsiteX1" fmla="*/ 985947 w 985947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5947" h="14392">
                <a:moveTo>
                  <a:pt x="0" y="7196"/>
                </a:moveTo>
                <a:lnTo>
                  <a:pt x="985947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1024" tIns="-17452" rIns="481025" bIns="-1745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80" name="Forme libre 79"/>
          <p:cNvSpPr/>
          <p:nvPr/>
        </p:nvSpPr>
        <p:spPr>
          <a:xfrm>
            <a:off x="6090679" y="5641720"/>
            <a:ext cx="2714918" cy="445778"/>
          </a:xfrm>
          <a:custGeom>
            <a:avLst/>
            <a:gdLst>
              <a:gd name="connsiteX0" fmla="*/ 0 w 2714918"/>
              <a:gd name="connsiteY0" fmla="*/ 44578 h 445778"/>
              <a:gd name="connsiteX1" fmla="*/ 44578 w 2714918"/>
              <a:gd name="connsiteY1" fmla="*/ 0 h 445778"/>
              <a:gd name="connsiteX2" fmla="*/ 2670340 w 2714918"/>
              <a:gd name="connsiteY2" fmla="*/ 0 h 445778"/>
              <a:gd name="connsiteX3" fmla="*/ 2714918 w 2714918"/>
              <a:gd name="connsiteY3" fmla="*/ 44578 h 445778"/>
              <a:gd name="connsiteX4" fmla="*/ 2714918 w 2714918"/>
              <a:gd name="connsiteY4" fmla="*/ 401200 h 445778"/>
              <a:gd name="connsiteX5" fmla="*/ 2670340 w 2714918"/>
              <a:gd name="connsiteY5" fmla="*/ 445778 h 445778"/>
              <a:gd name="connsiteX6" fmla="*/ 44578 w 2714918"/>
              <a:gd name="connsiteY6" fmla="*/ 445778 h 445778"/>
              <a:gd name="connsiteX7" fmla="*/ 0 w 2714918"/>
              <a:gd name="connsiteY7" fmla="*/ 401200 h 445778"/>
              <a:gd name="connsiteX8" fmla="*/ 0 w 2714918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918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2670340" y="0"/>
                </a:lnTo>
                <a:cubicBezTo>
                  <a:pt x="2694960" y="0"/>
                  <a:pt x="2714918" y="19958"/>
                  <a:pt x="2714918" y="44578"/>
                </a:cubicBezTo>
                <a:lnTo>
                  <a:pt x="2714918" y="401200"/>
                </a:lnTo>
                <a:cubicBezTo>
                  <a:pt x="2714918" y="425820"/>
                  <a:pt x="2694960" y="445778"/>
                  <a:pt x="2670340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Mettre a jour un flux d’actualités</a:t>
            </a:r>
            <a:endParaRPr lang="fr-FR" sz="700" kern="1200" dirty="0"/>
          </a:p>
        </p:txBody>
      </p:sp>
      <p:sp>
        <p:nvSpPr>
          <p:cNvPr id="81" name="Forme libre 80"/>
          <p:cNvSpPr/>
          <p:nvPr/>
        </p:nvSpPr>
        <p:spPr>
          <a:xfrm rot="18306219">
            <a:off x="8676238" y="5608366"/>
            <a:ext cx="608834" cy="14392"/>
          </a:xfrm>
          <a:custGeom>
            <a:avLst/>
            <a:gdLst>
              <a:gd name="connsiteX0" fmla="*/ 0 w 608834"/>
              <a:gd name="connsiteY0" fmla="*/ 7196 h 14392"/>
              <a:gd name="connsiteX1" fmla="*/ 608834 w 608834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834" h="14392">
                <a:moveTo>
                  <a:pt x="0" y="7196"/>
                </a:moveTo>
                <a:lnTo>
                  <a:pt x="608834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1896" tIns="-8026" rIns="301896" bIns="-802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82" name="Forme libre 81"/>
          <p:cNvSpPr/>
          <p:nvPr/>
        </p:nvSpPr>
        <p:spPr>
          <a:xfrm>
            <a:off x="9155713" y="5143625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Newsletter</a:t>
            </a:r>
            <a:endParaRPr lang="fr-FR" sz="700" kern="1200" dirty="0"/>
          </a:p>
        </p:txBody>
      </p:sp>
      <p:sp>
        <p:nvSpPr>
          <p:cNvPr id="83" name="Forme libre 82"/>
          <p:cNvSpPr/>
          <p:nvPr/>
        </p:nvSpPr>
        <p:spPr>
          <a:xfrm rot="2254569">
            <a:off x="8760071" y="5991239"/>
            <a:ext cx="438903" cy="14392"/>
          </a:xfrm>
          <a:custGeom>
            <a:avLst/>
            <a:gdLst>
              <a:gd name="connsiteX0" fmla="*/ 0 w 438903"/>
              <a:gd name="connsiteY0" fmla="*/ 7196 h 14392"/>
              <a:gd name="connsiteX1" fmla="*/ 438903 w 438903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903" h="14392">
                <a:moveTo>
                  <a:pt x="0" y="7196"/>
                </a:moveTo>
                <a:lnTo>
                  <a:pt x="438903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1178" tIns="-3778" rIns="221179" bIns="-377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84" name="Forme libre 83"/>
          <p:cNvSpPr/>
          <p:nvPr/>
        </p:nvSpPr>
        <p:spPr>
          <a:xfrm>
            <a:off x="9153448" y="5909371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Flux d’actualités Blog</a:t>
            </a:r>
            <a:endParaRPr lang="fr-FR" sz="700" kern="1200" dirty="0"/>
          </a:p>
        </p:txBody>
      </p:sp>
      <p:sp>
        <p:nvSpPr>
          <p:cNvPr id="85" name="Forme libre 84"/>
          <p:cNvSpPr/>
          <p:nvPr/>
        </p:nvSpPr>
        <p:spPr>
          <a:xfrm rot="2247638">
            <a:off x="4976784" y="6250224"/>
            <a:ext cx="1241958" cy="14392"/>
          </a:xfrm>
          <a:custGeom>
            <a:avLst/>
            <a:gdLst>
              <a:gd name="connsiteX0" fmla="*/ 0 w 1241958"/>
              <a:gd name="connsiteY0" fmla="*/ 7196 h 14392"/>
              <a:gd name="connsiteX1" fmla="*/ 1241958 w 1241958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1958" h="14392">
                <a:moveTo>
                  <a:pt x="0" y="7196"/>
                </a:moveTo>
                <a:lnTo>
                  <a:pt x="1241958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2629" tIns="-23853" rIns="602631" bIns="-2385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86" name="Forme libre 85"/>
          <p:cNvSpPr/>
          <p:nvPr/>
        </p:nvSpPr>
        <p:spPr>
          <a:xfrm>
            <a:off x="6090679" y="6412221"/>
            <a:ext cx="2714918" cy="445778"/>
          </a:xfrm>
          <a:custGeom>
            <a:avLst/>
            <a:gdLst>
              <a:gd name="connsiteX0" fmla="*/ 0 w 2714918"/>
              <a:gd name="connsiteY0" fmla="*/ 44578 h 445778"/>
              <a:gd name="connsiteX1" fmla="*/ 44578 w 2714918"/>
              <a:gd name="connsiteY1" fmla="*/ 0 h 445778"/>
              <a:gd name="connsiteX2" fmla="*/ 2670340 w 2714918"/>
              <a:gd name="connsiteY2" fmla="*/ 0 h 445778"/>
              <a:gd name="connsiteX3" fmla="*/ 2714918 w 2714918"/>
              <a:gd name="connsiteY3" fmla="*/ 44578 h 445778"/>
              <a:gd name="connsiteX4" fmla="*/ 2714918 w 2714918"/>
              <a:gd name="connsiteY4" fmla="*/ 401200 h 445778"/>
              <a:gd name="connsiteX5" fmla="*/ 2670340 w 2714918"/>
              <a:gd name="connsiteY5" fmla="*/ 445778 h 445778"/>
              <a:gd name="connsiteX6" fmla="*/ 44578 w 2714918"/>
              <a:gd name="connsiteY6" fmla="*/ 445778 h 445778"/>
              <a:gd name="connsiteX7" fmla="*/ 0 w 2714918"/>
              <a:gd name="connsiteY7" fmla="*/ 401200 h 445778"/>
              <a:gd name="connsiteX8" fmla="*/ 0 w 2714918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918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2670340" y="0"/>
                </a:lnTo>
                <a:cubicBezTo>
                  <a:pt x="2694960" y="0"/>
                  <a:pt x="2714918" y="19958"/>
                  <a:pt x="2714918" y="44578"/>
                </a:cubicBezTo>
                <a:lnTo>
                  <a:pt x="2714918" y="401200"/>
                </a:lnTo>
                <a:cubicBezTo>
                  <a:pt x="2714918" y="425820"/>
                  <a:pt x="2694960" y="445778"/>
                  <a:pt x="2670340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Gérer les réservations</a:t>
            </a:r>
            <a:endParaRPr lang="fr-FR" sz="700" kern="1200" dirty="0"/>
          </a:p>
        </p:txBody>
      </p:sp>
      <p:sp>
        <p:nvSpPr>
          <p:cNvPr id="87" name="Forme libre 86"/>
          <p:cNvSpPr/>
          <p:nvPr/>
        </p:nvSpPr>
        <p:spPr>
          <a:xfrm>
            <a:off x="8805598" y="6627914"/>
            <a:ext cx="1810897" cy="14392"/>
          </a:xfrm>
          <a:custGeom>
            <a:avLst/>
            <a:gdLst>
              <a:gd name="connsiteX0" fmla="*/ 0 w 1810897"/>
              <a:gd name="connsiteY0" fmla="*/ 7196 h 14392"/>
              <a:gd name="connsiteX1" fmla="*/ 1810897 w 1810897"/>
              <a:gd name="connsiteY1" fmla="*/ 7196 h 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0897" h="14392">
                <a:moveTo>
                  <a:pt x="0" y="7196"/>
                </a:moveTo>
                <a:lnTo>
                  <a:pt x="1810897" y="71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2876" tIns="-38076" rIns="872877" bIns="-38076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00" kern="1200"/>
          </a:p>
        </p:txBody>
      </p:sp>
      <p:sp>
        <p:nvSpPr>
          <p:cNvPr id="88" name="Forme libre 87"/>
          <p:cNvSpPr/>
          <p:nvPr/>
        </p:nvSpPr>
        <p:spPr>
          <a:xfrm>
            <a:off x="10616496" y="6412221"/>
            <a:ext cx="1372303" cy="445778"/>
          </a:xfrm>
          <a:custGeom>
            <a:avLst/>
            <a:gdLst>
              <a:gd name="connsiteX0" fmla="*/ 0 w 1372303"/>
              <a:gd name="connsiteY0" fmla="*/ 44578 h 445778"/>
              <a:gd name="connsiteX1" fmla="*/ 44578 w 1372303"/>
              <a:gd name="connsiteY1" fmla="*/ 0 h 445778"/>
              <a:gd name="connsiteX2" fmla="*/ 1327725 w 1372303"/>
              <a:gd name="connsiteY2" fmla="*/ 0 h 445778"/>
              <a:gd name="connsiteX3" fmla="*/ 1372303 w 1372303"/>
              <a:gd name="connsiteY3" fmla="*/ 44578 h 445778"/>
              <a:gd name="connsiteX4" fmla="*/ 1372303 w 1372303"/>
              <a:gd name="connsiteY4" fmla="*/ 401200 h 445778"/>
              <a:gd name="connsiteX5" fmla="*/ 1327725 w 1372303"/>
              <a:gd name="connsiteY5" fmla="*/ 445778 h 445778"/>
              <a:gd name="connsiteX6" fmla="*/ 44578 w 1372303"/>
              <a:gd name="connsiteY6" fmla="*/ 445778 h 445778"/>
              <a:gd name="connsiteX7" fmla="*/ 0 w 1372303"/>
              <a:gd name="connsiteY7" fmla="*/ 401200 h 445778"/>
              <a:gd name="connsiteX8" fmla="*/ 0 w 1372303"/>
              <a:gd name="connsiteY8" fmla="*/ 44578 h 4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303" h="445778">
                <a:moveTo>
                  <a:pt x="0" y="44578"/>
                </a:moveTo>
                <a:cubicBezTo>
                  <a:pt x="0" y="19958"/>
                  <a:pt x="19958" y="0"/>
                  <a:pt x="44578" y="0"/>
                </a:cubicBezTo>
                <a:lnTo>
                  <a:pt x="1327725" y="0"/>
                </a:lnTo>
                <a:cubicBezTo>
                  <a:pt x="1352345" y="0"/>
                  <a:pt x="1372303" y="19958"/>
                  <a:pt x="1372303" y="44578"/>
                </a:cubicBezTo>
                <a:lnTo>
                  <a:pt x="1372303" y="401200"/>
                </a:lnTo>
                <a:cubicBezTo>
                  <a:pt x="1372303" y="425820"/>
                  <a:pt x="1352345" y="445778"/>
                  <a:pt x="1327725" y="445778"/>
                </a:cubicBezTo>
                <a:lnTo>
                  <a:pt x="44578" y="445778"/>
                </a:lnTo>
                <a:cubicBezTo>
                  <a:pt x="19958" y="445778"/>
                  <a:pt x="0" y="425820"/>
                  <a:pt x="0" y="401200"/>
                </a:cubicBezTo>
                <a:lnTo>
                  <a:pt x="0" y="445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1" tIns="17501" rIns="17501" bIns="17501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700" kern="1200" dirty="0" smtClean="0"/>
              <a:t>Gestion des réservations et visualisation des chiffres</a:t>
            </a:r>
            <a:endParaRPr lang="fr-FR" sz="700" kern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228179" y="970450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32674" y="970450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Acteur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00700" y="913368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Impact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636000" y="913368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Fonctionnalité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7951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4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Front-End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Flux d’actualités / Blog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Prochaines projections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Inscription au site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Réservation en ligne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Inscription au newsletter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Partage réseaux sociaux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Back-End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Gestion des contenus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Administration réservations en ligne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gestion des prochaines projections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Gestion du newsletter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886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1031</TotalTime>
  <Words>758</Words>
  <Application>Microsoft Office PowerPoint</Application>
  <PresentationFormat>Grand écran</PresentationFormat>
  <Paragraphs>186</Paragraphs>
  <Slides>17</Slides>
  <Notes>13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Forte</vt:lpstr>
      <vt:lpstr>Times New Roman</vt:lpstr>
      <vt:lpstr>Maillage</vt:lpstr>
      <vt:lpstr>Présentation PowerPoint</vt:lpstr>
      <vt:lpstr>Association Les Films de Plein Air</vt:lpstr>
      <vt:lpstr>Résumé du projet</vt:lpstr>
      <vt:lpstr>Solution </vt:lpstr>
      <vt:lpstr>Notre équipe</vt:lpstr>
      <vt:lpstr>Charte graphique</vt:lpstr>
      <vt:lpstr>Logo</vt:lpstr>
      <vt:lpstr>Périmètre fonctionnel</vt:lpstr>
      <vt:lpstr>Fonctionnalités</vt:lpstr>
      <vt:lpstr>Spécifications techniques</vt:lpstr>
      <vt:lpstr>CMS et Plugins</vt:lpstr>
      <vt:lpstr>Plugin réservations</vt:lpstr>
      <vt:lpstr>Wireframe et maquette</vt:lpstr>
      <vt:lpstr>Hébergement</vt:lpstr>
      <vt:lpstr>Planning</vt:lpstr>
      <vt:lpstr>Budget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Les Films de Plein Air</dc:title>
  <dc:creator>stone Starbug</dc:creator>
  <cp:lastModifiedBy>stone Starbug</cp:lastModifiedBy>
  <cp:revision>64</cp:revision>
  <dcterms:created xsi:type="dcterms:W3CDTF">2018-05-06T13:56:13Z</dcterms:created>
  <dcterms:modified xsi:type="dcterms:W3CDTF">2018-05-08T11:04:29Z</dcterms:modified>
</cp:coreProperties>
</file>